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7"/>
  </p:notesMasterIdLst>
  <p:handoutMasterIdLst>
    <p:handoutMasterId r:id="rId38"/>
  </p:handoutMasterIdLst>
  <p:sldIdLst>
    <p:sldId id="1004" r:id="rId5"/>
    <p:sldId id="1005" r:id="rId6"/>
    <p:sldId id="1006" r:id="rId7"/>
    <p:sldId id="1007" r:id="rId8"/>
    <p:sldId id="1008" r:id="rId9"/>
    <p:sldId id="1009" r:id="rId10"/>
    <p:sldId id="1010" r:id="rId11"/>
    <p:sldId id="1011" r:id="rId12"/>
    <p:sldId id="1012" r:id="rId13"/>
    <p:sldId id="1013" r:id="rId14"/>
    <p:sldId id="1014" r:id="rId15"/>
    <p:sldId id="1015" r:id="rId16"/>
    <p:sldId id="1016" r:id="rId17"/>
    <p:sldId id="1017" r:id="rId18"/>
    <p:sldId id="1018" r:id="rId19"/>
    <p:sldId id="1019" r:id="rId20"/>
    <p:sldId id="1020" r:id="rId21"/>
    <p:sldId id="1021" r:id="rId22"/>
    <p:sldId id="1022" r:id="rId23"/>
    <p:sldId id="1023" r:id="rId24"/>
    <p:sldId id="1024" r:id="rId25"/>
    <p:sldId id="1025" r:id="rId26"/>
    <p:sldId id="1026" r:id="rId27"/>
    <p:sldId id="1027" r:id="rId28"/>
    <p:sldId id="1028" r:id="rId29"/>
    <p:sldId id="1029" r:id="rId30"/>
    <p:sldId id="1030" r:id="rId31"/>
    <p:sldId id="1031" r:id="rId32"/>
    <p:sldId id="1032" r:id="rId33"/>
    <p:sldId id="1033" r:id="rId34"/>
    <p:sldId id="1034" r:id="rId35"/>
    <p:sldId id="1035" r:id="rId36"/>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25"/>
    <a:srgbClr val="008000"/>
    <a:srgbClr val="0033CC"/>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82" autoAdjust="0"/>
    <p:restoredTop sz="94660"/>
  </p:normalViewPr>
  <p:slideViewPr>
    <p:cSldViewPr snapToGrid="0">
      <p:cViewPr varScale="1">
        <p:scale>
          <a:sx n="72" d="100"/>
          <a:sy n="72" d="100"/>
        </p:scale>
        <p:origin x="552" y="5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3" d="100"/>
          <a:sy n="83" d="100"/>
        </p:scale>
        <p:origin x="320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81C0AA19-A7FE-443A-BEFA-B51E5C9DFF46}" type="slidenum">
              <a:rPr lang="en-US" smtClean="0"/>
              <a:t>‹#›</a:t>
            </a:fld>
            <a:endParaRPr lang="en-US"/>
          </a:p>
        </p:txBody>
      </p:sp>
    </p:spTree>
    <p:extLst>
      <p:ext uri="{BB962C8B-B14F-4D97-AF65-F5344CB8AC3E}">
        <p14:creationId xmlns:p14="http://schemas.microsoft.com/office/powerpoint/2010/main" val="3337592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6E35C3EC-9AD2-4191-97EA-87E48698838D}" type="datetimeFigureOut">
              <a:rPr lang="en-US" smtClean="0"/>
              <a:t>12/4/2020</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9E2DC2B8-1983-4DCA-86A0-3C4ACE72FEE2}" type="slidenum">
              <a:rPr lang="en-US" smtClean="0"/>
              <a:t>‹#›</a:t>
            </a:fld>
            <a:endParaRPr lang="en-US"/>
          </a:p>
        </p:txBody>
      </p:sp>
    </p:spTree>
    <p:extLst>
      <p:ext uri="{BB962C8B-B14F-4D97-AF65-F5344CB8AC3E}">
        <p14:creationId xmlns:p14="http://schemas.microsoft.com/office/powerpoint/2010/main" val="84675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DC2B8-1983-4DCA-86A0-3C4ACE72FEE2}" type="slidenum">
              <a:rPr lang="en-US" smtClean="0"/>
              <a:t>27</a:t>
            </a:fld>
            <a:endParaRPr lang="en-US" dirty="0"/>
          </a:p>
        </p:txBody>
      </p:sp>
    </p:spTree>
    <p:extLst>
      <p:ext uri="{BB962C8B-B14F-4D97-AF65-F5344CB8AC3E}">
        <p14:creationId xmlns:p14="http://schemas.microsoft.com/office/powerpoint/2010/main" val="309053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eaLnBrk="0" fontAlgn="base" hangingPunct="0">
              <a:spcBef>
                <a:spcPct val="30000"/>
              </a:spcBef>
              <a:spcAft>
                <a:spcPct val="0"/>
              </a:spcAft>
              <a:defRPr/>
            </a:pPr>
            <a:r>
              <a:rPr lang="en-US" sz="1300" b="1" dirty="0">
                <a:solidFill>
                  <a:srgbClr val="000000"/>
                </a:solidFill>
                <a:latin typeface="Arial" charset="0"/>
              </a:rPr>
              <a:t> </a:t>
            </a:r>
            <a:endParaRPr lang="en-US" sz="1300"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46EA54E-6105-4F63-84AC-78723BF6BA6F}" type="slidenum">
              <a:rPr lang="en-US" altLang="en-US" smtClean="0"/>
              <a:pPr>
                <a:defRPr/>
              </a:pPr>
              <a:t>32</a:t>
            </a:fld>
            <a:endParaRPr lang="en-US" altLang="en-US" dirty="0"/>
          </a:p>
        </p:txBody>
      </p:sp>
    </p:spTree>
    <p:extLst>
      <p:ext uri="{BB962C8B-B14F-4D97-AF65-F5344CB8AC3E}">
        <p14:creationId xmlns:p14="http://schemas.microsoft.com/office/powerpoint/2010/main" val="159292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17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8863"/>
            <a:ext cx="10972800" cy="46130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436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51548"/>
            <a:ext cx="5181600" cy="45693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151548"/>
            <a:ext cx="5181600" cy="45693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065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124317"/>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948229"/>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124317"/>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948229"/>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896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131278"/>
            <a:ext cx="6172200" cy="463061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131278"/>
            <a:ext cx="3932237" cy="463061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73654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131277"/>
            <a:ext cx="6172200" cy="462475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1131278"/>
            <a:ext cx="3932237" cy="462475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742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2"/>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F1B279B4-9894-EE4B-AB46-A0F9BE6FD056}" type="datetimeFigureOut">
              <a:rPr lang="en-US" smtClean="0">
                <a:solidFill>
                  <a:prstClr val="black">
                    <a:tint val="75000"/>
                  </a:prstClr>
                </a:solidFill>
              </a:rPr>
              <a:pPr/>
              <a:t>12/4/2020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94557851-2526-5641-A945-D3762E2DC3BB}" type="slidenum">
              <a:rPr lang="en-US" smtClean="0">
                <a:solidFill>
                  <a:prstClr val="black">
                    <a:tint val="75000"/>
                  </a:prstClr>
                </a:solidFill>
              </a:rPr>
              <a:pPr/>
              <a:t>‹#›</a:t>
            </a:fld>
            <a:endParaRPr lang="en-US" dirty="0">
              <a:solidFill>
                <a:prstClr val="black">
                  <a:tint val="75000"/>
                </a:prstClr>
              </a:solidFill>
            </a:endParaRPr>
          </a:p>
        </p:txBody>
      </p:sp>
      <p:sp>
        <p:nvSpPr>
          <p:cNvPr id="11" name="Title Placeholder 9"/>
          <p:cNvSpPr>
            <a:spLocks noGrp="1"/>
          </p:cNvSpPr>
          <p:nvPr>
            <p:ph type="title" hasCustomPrompt="1"/>
          </p:nvPr>
        </p:nvSpPr>
        <p:spPr>
          <a:xfrm>
            <a:off x="1459270" y="283307"/>
            <a:ext cx="9273463" cy="1143000"/>
          </a:xfrm>
          <a:prstGeom prst="rect">
            <a:avLst/>
          </a:prstGeom>
        </p:spPr>
        <p:txBody>
          <a:bodyPr vert="horz" lIns="91440" tIns="45720" rIns="91440" bIns="45720" rtlCol="0" anchor="ctr">
            <a:no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Arial 32</a:t>
            </a:r>
          </a:p>
        </p:txBody>
      </p:sp>
      <p:sp>
        <p:nvSpPr>
          <p:cNvPr id="12" name="Text Placeholder 2"/>
          <p:cNvSpPr>
            <a:spLocks noGrp="1"/>
          </p:cNvSpPr>
          <p:nvPr>
            <p:ph idx="1"/>
          </p:nvPr>
        </p:nvSpPr>
        <p:spPr>
          <a:xfrm>
            <a:off x="293814" y="1600203"/>
            <a:ext cx="11604375" cy="4525963"/>
          </a:xfrm>
          <a:prstGeom prst="rect">
            <a:avLst/>
          </a:prstGeom>
        </p:spPr>
        <p:txBody>
          <a:bodyPr vert="horz" lIns="91440" tIns="45720" rIns="91440" bIns="45720" rtlCol="0">
            <a:normAutofit/>
          </a:bodyPr>
          <a:lstStyle>
            <a:lvl1pPr marL="342891" indent="-342891">
              <a:buFont typeface="Arial" panose="020B0604020202020204" pitchFamily="34" charset="0"/>
              <a:buChar char="•"/>
              <a:defRPr sz="2400">
                <a:latin typeface="Arial" panose="020B0604020202020204" pitchFamily="34" charset="0"/>
                <a:cs typeface="Arial" panose="020B0604020202020204" pitchFamily="34" charset="0"/>
              </a:defRPr>
            </a:lvl1pPr>
            <a:lvl2pPr marL="742932" indent="-28574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Arial" panose="020B0604020202020204" pitchFamily="34" charset="0"/>
              <a:buChar char="•"/>
              <a:defRPr sz="2400">
                <a:latin typeface="Arial" panose="020B0604020202020204" pitchFamily="34" charset="0"/>
                <a:cs typeface="Arial" panose="020B0604020202020204" pitchFamily="34" charset="0"/>
              </a:defRPr>
            </a:lvl3pPr>
            <a:lvl4pPr marL="1600160" indent="-228594">
              <a:buFont typeface="Arial" panose="020B0604020202020204" pitchFamily="34" charset="0"/>
              <a:buChar char="•"/>
              <a:defRPr sz="2400">
                <a:latin typeface="Arial" panose="020B0604020202020204" pitchFamily="34" charset="0"/>
                <a:cs typeface="Arial" panose="020B0604020202020204" pitchFamily="34" charset="0"/>
              </a:defRPr>
            </a:lvl4pPr>
            <a:lvl5pPr marL="2057349" indent="-228594">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630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9270" y="283307"/>
            <a:ext cx="9273463"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11114" y="6356354"/>
            <a:ext cx="2851855" cy="365125"/>
          </a:xfrm>
          <a:prstGeom prst="rect">
            <a:avLst/>
          </a:prstGeom>
        </p:spPr>
        <p:txBody>
          <a:bodyPr/>
          <a:lstStyle/>
          <a:p>
            <a:fld id="{73DA2879-BE21-4800-A798-A37E62154377}" type="datetimeFigureOut">
              <a:rPr lang="en-US" smtClean="0">
                <a:solidFill>
                  <a:prstClr val="black">
                    <a:tint val="75000"/>
                  </a:prstClr>
                </a:solidFill>
              </a:rPr>
              <a:pPr/>
              <a:t>12/4/2020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175934" y="6356354"/>
            <a:ext cx="3870375"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59271" y="6356354"/>
            <a:ext cx="2851855" cy="365125"/>
          </a:xfrm>
          <a:prstGeom prst="rect">
            <a:avLst/>
          </a:prstGeom>
        </p:spPr>
        <p:txBody>
          <a:bodyPr/>
          <a:lstStyle/>
          <a:p>
            <a:fld id="{BBCDD680-52AD-4609-8913-61D0E6B3F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837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04775"/>
            <a:ext cx="10972800" cy="60213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a:cs typeface="+mn-cs"/>
              </a:defRPr>
            </a:lvl1pPr>
          </a:lstStyle>
          <a:p>
            <a:pPr>
              <a:defRPr/>
            </a:pPr>
            <a:endParaRPr lang="en-US" dirty="0"/>
          </a:p>
        </p:txBody>
      </p:sp>
      <p:sp>
        <p:nvSpPr>
          <p:cNvPr id="4" name="Rectangle 5"/>
          <p:cNvSpPr>
            <a:spLocks noGrp="1" noChangeArrowheads="1"/>
          </p:cNvSpPr>
          <p:nvPr>
            <p:ph type="ftr" sz="quarter" idx="11"/>
          </p:nvPr>
        </p:nvSpPr>
        <p:spPr>
          <a:xfrm>
            <a:off x="4167718" y="6245225"/>
            <a:ext cx="3856567" cy="476250"/>
          </a:xfrm>
          <a:prstGeom prst="rect">
            <a:avLst/>
          </a:prstGeom>
        </p:spPr>
        <p:txBody>
          <a:bodyPr/>
          <a:lstStyle>
            <a:lvl1pPr>
              <a:defRPr>
                <a:cs typeface="+mn-cs"/>
              </a:defRPr>
            </a:lvl1pPr>
          </a:lstStyle>
          <a:p>
            <a:pPr>
              <a:defRPr/>
            </a:pPr>
            <a:endParaRPr lang="en-US" dirty="0"/>
          </a:p>
        </p:txBody>
      </p:sp>
      <p:sp>
        <p:nvSpPr>
          <p:cNvPr id="5" name="Rectangle 6"/>
          <p:cNvSpPr>
            <a:spLocks noGrp="1" noChangeArrowheads="1"/>
          </p:cNvSpPr>
          <p:nvPr>
            <p:ph type="sldNum" sz="quarter" idx="12"/>
          </p:nvPr>
        </p:nvSpPr>
        <p:spPr>
          <a:xfrm>
            <a:off x="9347200" y="0"/>
            <a:ext cx="2844800" cy="476250"/>
          </a:xfrm>
          <a:prstGeom prst="rect">
            <a:avLst/>
          </a:prstGeom>
        </p:spPr>
        <p:txBody>
          <a:bodyPr/>
          <a:lstStyle>
            <a:lvl1pPr>
              <a:defRPr/>
            </a:lvl1pPr>
          </a:lstStyle>
          <a:p>
            <a:pPr>
              <a:defRPr/>
            </a:pPr>
            <a:fld id="{43BF6AB9-6264-4678-A235-56C2103CF0BD}" type="slidenum">
              <a:rPr lang="en-US" altLang="en-US"/>
              <a:pPr>
                <a:defRPr/>
              </a:pPr>
              <a:t>‹#›</a:t>
            </a:fld>
            <a:endParaRPr lang="en-US" altLang="en-US" dirty="0"/>
          </a:p>
        </p:txBody>
      </p:sp>
    </p:spTree>
    <p:extLst>
      <p:ext uri="{BB962C8B-B14F-4D97-AF65-F5344CB8AC3E}">
        <p14:creationId xmlns:p14="http://schemas.microsoft.com/office/powerpoint/2010/main" val="96787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90805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9" name="Rectangle 8"/>
          <p:cNvSpPr/>
          <p:nvPr userDrawn="1"/>
        </p:nvSpPr>
        <p:spPr>
          <a:xfrm>
            <a:off x="0" y="908051"/>
            <a:ext cx="12192000" cy="190500"/>
          </a:xfrm>
          <a:prstGeom prst="rect">
            <a:avLst/>
          </a:prstGeom>
          <a:solidFill>
            <a:srgbClr val="FFC52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4" name="TextBox 13"/>
          <p:cNvSpPr txBox="1"/>
          <p:nvPr userDrawn="1"/>
        </p:nvSpPr>
        <p:spPr>
          <a:xfrm>
            <a:off x="1617133" y="118325"/>
            <a:ext cx="10515601" cy="707886"/>
          </a:xfrm>
          <a:prstGeom prst="rect">
            <a:avLst/>
          </a:prstGeom>
          <a:noFill/>
        </p:spPr>
        <p:txBody>
          <a:bodyPr wrap="square" rtlCol="0">
            <a:spAutoFit/>
          </a:bodyPr>
          <a:lstStyle/>
          <a:p>
            <a:r>
              <a:rPr lang="en-US" sz="4000" cap="small" baseline="0" dirty="0">
                <a:solidFill>
                  <a:schemeClr val="bg1"/>
                </a:solidFill>
                <a:latin typeface="Garamond" panose="02020404030301010803" pitchFamily="18" charset="0"/>
              </a:rPr>
              <a:t>S</a:t>
            </a:r>
            <a:r>
              <a:rPr lang="en-US" sz="3200" cap="small" baseline="0" dirty="0">
                <a:solidFill>
                  <a:schemeClr val="bg1"/>
                </a:solidFill>
                <a:latin typeface="Garamond" panose="02020404030301010803" pitchFamily="18" charset="0"/>
              </a:rPr>
              <a:t>pouse </a:t>
            </a:r>
            <a:r>
              <a:rPr lang="en-US" sz="4000" cap="small" baseline="0" dirty="0">
                <a:solidFill>
                  <a:schemeClr val="bg1"/>
                </a:solidFill>
                <a:latin typeface="Garamond" panose="02020404030301010803" pitchFamily="18" charset="0"/>
              </a:rPr>
              <a:t>L</a:t>
            </a:r>
            <a:r>
              <a:rPr lang="en-US" sz="3200" cap="small" baseline="0" dirty="0">
                <a:solidFill>
                  <a:schemeClr val="bg1"/>
                </a:solidFill>
                <a:latin typeface="Garamond" panose="02020404030301010803" pitchFamily="18" charset="0"/>
              </a:rPr>
              <a:t>eadership </a:t>
            </a:r>
            <a:r>
              <a:rPr lang="en-US" sz="4000" cap="small" baseline="0" dirty="0">
                <a:solidFill>
                  <a:schemeClr val="bg1"/>
                </a:solidFill>
                <a:latin typeface="Garamond" panose="02020404030301010803" pitchFamily="18" charset="0"/>
              </a:rPr>
              <a:t>D</a:t>
            </a:r>
            <a:r>
              <a:rPr lang="en-US" sz="3200" cap="small" baseline="0" dirty="0">
                <a:solidFill>
                  <a:schemeClr val="bg1"/>
                </a:solidFill>
                <a:latin typeface="Garamond" panose="02020404030301010803" pitchFamily="18" charset="0"/>
              </a:rPr>
              <a:t>evelopment </a:t>
            </a:r>
            <a:r>
              <a:rPr lang="en-US" sz="4000" cap="small" baseline="0" dirty="0">
                <a:solidFill>
                  <a:schemeClr val="bg1"/>
                </a:solidFill>
                <a:latin typeface="Garamond" panose="02020404030301010803" pitchFamily="18" charset="0"/>
              </a:rPr>
              <a:t>C</a:t>
            </a:r>
            <a:r>
              <a:rPr lang="en-US" sz="3200" cap="small" baseline="0" dirty="0">
                <a:solidFill>
                  <a:schemeClr val="bg1"/>
                </a:solidFill>
                <a:latin typeface="Garamond" panose="02020404030301010803" pitchFamily="18" charset="0"/>
              </a:rPr>
              <a:t>ourse</a:t>
            </a: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6634" y="50798"/>
            <a:ext cx="1005418" cy="1005418"/>
          </a:xfrm>
          <a:prstGeom prst="rect">
            <a:avLst/>
          </a:prstGeom>
        </p:spPr>
      </p:pic>
      <p:sp>
        <p:nvSpPr>
          <p:cNvPr id="13" name="Rectangle 12"/>
          <p:cNvSpPr/>
          <p:nvPr userDrawn="1"/>
        </p:nvSpPr>
        <p:spPr>
          <a:xfrm>
            <a:off x="0" y="6442789"/>
            <a:ext cx="12192000" cy="41521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userDrawn="1"/>
        </p:nvSpPr>
        <p:spPr>
          <a:xfrm>
            <a:off x="0" y="6317660"/>
            <a:ext cx="12192000" cy="125713"/>
          </a:xfrm>
          <a:prstGeom prst="rect">
            <a:avLst/>
          </a:prstGeom>
          <a:solidFill>
            <a:srgbClr val="FFC52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8661" y="6356866"/>
            <a:ext cx="294613" cy="393700"/>
          </a:xfrm>
          <a:prstGeom prst="rect">
            <a:avLst/>
          </a:prstGeom>
        </p:spPr>
      </p:pic>
      <p:pic>
        <p:nvPicPr>
          <p:cNvPr id="21" name="Picture 2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534337" y="6333327"/>
            <a:ext cx="434273" cy="462400"/>
          </a:xfrm>
          <a:prstGeom prst="rect">
            <a:avLst/>
          </a:prstGeom>
        </p:spPr>
      </p:pic>
      <p:sp>
        <p:nvSpPr>
          <p:cNvPr id="11" name="TextBox 18"/>
          <p:cNvSpPr txBox="1"/>
          <p:nvPr userDrawn="1"/>
        </p:nvSpPr>
        <p:spPr>
          <a:xfrm>
            <a:off x="8877258" y="6512186"/>
            <a:ext cx="265707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dirty="0">
                <a:solidFill>
                  <a:schemeClr val="bg1"/>
                </a:solidFill>
                <a:latin typeface="Garamond" panose="02020404030301010803" pitchFamily="18" charset="0"/>
              </a:rPr>
              <a:t>“Leaders Build Lethality, We Develop Leaders”</a:t>
            </a:r>
          </a:p>
        </p:txBody>
      </p:sp>
    </p:spTree>
    <p:extLst>
      <p:ext uri="{BB962C8B-B14F-4D97-AF65-F5344CB8AC3E}">
        <p14:creationId xmlns:p14="http://schemas.microsoft.com/office/powerpoint/2010/main" val="2712243529"/>
      </p:ext>
    </p:extLst>
  </p:cSld>
  <p:clrMap bg1="lt1" tx1="dk1" bg2="lt2" tx2="dk2" accent1="accent1" accent2="accent2" accent3="accent3" accent4="accent4" accent5="accent5" accent6="accent6" hlink="hlink" folHlink="folHlink"/>
  <p:sldLayoutIdLst>
    <p:sldLayoutId id="2147483667" r:id="rId1"/>
    <p:sldLayoutId id="2147483674" r:id="rId2"/>
    <p:sldLayoutId id="2147483664" r:id="rId3"/>
    <p:sldLayoutId id="2147483665" r:id="rId4"/>
    <p:sldLayoutId id="2147483668" r:id="rId5"/>
    <p:sldLayoutId id="2147483669" r:id="rId6"/>
    <p:sldLayoutId id="2147483690" r:id="rId7"/>
    <p:sldLayoutId id="2147483762" r:id="rId8"/>
    <p:sldLayoutId id="2147483763"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mailto:norma.molina1.civ@mail.mil"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0209" y="1434435"/>
            <a:ext cx="3264493"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Questions?</a:t>
            </a:r>
          </a:p>
        </p:txBody>
      </p:sp>
      <p:sp>
        <p:nvSpPr>
          <p:cNvPr id="7" name="Title 1"/>
          <p:cNvSpPr txBox="1">
            <a:spLocks/>
          </p:cNvSpPr>
          <p:nvPr/>
        </p:nvSpPr>
        <p:spPr>
          <a:xfrm>
            <a:off x="700208" y="6433830"/>
            <a:ext cx="7373943" cy="357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panose="020B0604020202020204" pitchFamily="34" charset="0"/>
                <a:cs typeface="Arial" panose="020B0604020202020204" pitchFamily="34" charset="0"/>
              </a:rPr>
              <a:t> L909 Protocol and Etiquette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091" t="12161" r="5295" b="29844"/>
          <a:stretch/>
        </p:blipFill>
        <p:spPr>
          <a:xfrm>
            <a:off x="15082" y="1095375"/>
            <a:ext cx="12164292" cy="5114164"/>
          </a:xfrm>
          <a:prstGeom prst="rect">
            <a:avLst/>
          </a:prstGeom>
        </p:spPr>
      </p:pic>
    </p:spTree>
    <p:extLst>
      <p:ext uri="{BB962C8B-B14F-4D97-AF65-F5344CB8AC3E}">
        <p14:creationId xmlns:p14="http://schemas.microsoft.com/office/powerpoint/2010/main" val="3443391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5858" y="363071"/>
            <a:ext cx="3591831" cy="658905"/>
          </a:xfrm>
        </p:spPr>
        <p:txBody>
          <a:bodyPr/>
          <a:lstStyle/>
          <a:p>
            <a:r>
              <a:rPr lang="en-US" dirty="0"/>
              <a:t>Invitations </a:t>
            </a:r>
          </a:p>
        </p:txBody>
      </p:sp>
      <p:sp>
        <p:nvSpPr>
          <p:cNvPr id="3" name="TextBox 2"/>
          <p:cNvSpPr txBox="1"/>
          <p:nvPr/>
        </p:nvSpPr>
        <p:spPr>
          <a:xfrm>
            <a:off x="1143001" y="1175647"/>
            <a:ext cx="10744200" cy="581697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Other things to think about when planning an event or sending out invitations, are:</a:t>
            </a:r>
          </a:p>
          <a:p>
            <a:r>
              <a:rPr lang="en-US" sz="2400" dirty="0">
                <a:latin typeface="Arial" panose="020B0604020202020204" pitchFamily="34" charset="0"/>
                <a:cs typeface="Arial" panose="020B0604020202020204" pitchFamily="34" charset="0"/>
              </a:rPr>
              <a:t>“Save the date” – this should be done if you are planning an event that is more than 90 days out so that people can plan/mark their calendars.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Email both the Soldier and the Spouse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Blind Carbon Copy (BCC) all invitees; some people don’t like everyone to see their email address's</a:t>
            </a:r>
          </a:p>
          <a:p>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Respondez</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Vous</a:t>
            </a:r>
            <a:r>
              <a:rPr lang="en-US" sz="2400" dirty="0">
                <a:latin typeface="Arial" panose="020B0604020202020204" pitchFamily="34" charset="0"/>
                <a:cs typeface="Arial" panose="020B0604020202020204" pitchFamily="34" charset="0"/>
              </a:rPr>
              <a:t> Plait”</a:t>
            </a:r>
          </a:p>
          <a:p>
            <a:pPr algn="ct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Civilians =  “Please reply or “Reply requested”</a:t>
            </a:r>
          </a:p>
          <a:p>
            <a:r>
              <a:rPr lang="en-US" sz="2400" dirty="0">
                <a:latin typeface="Arial" panose="020B0604020202020204" pitchFamily="34" charset="0"/>
                <a:cs typeface="Arial" panose="020B0604020202020204" pitchFamily="34" charset="0"/>
              </a:rPr>
              <a:t>Military – “Reply is mandatory”</a:t>
            </a:r>
          </a:p>
          <a:p>
            <a:endParaRPr lang="en-US" dirty="0"/>
          </a:p>
          <a:p>
            <a:endParaRPr lang="en-US" dirty="0"/>
          </a:p>
        </p:txBody>
      </p:sp>
      <p:sp>
        <p:nvSpPr>
          <p:cNvPr id="6" name="Rectangle 5"/>
          <p:cNvSpPr/>
          <p:nvPr/>
        </p:nvSpPr>
        <p:spPr>
          <a:xfrm>
            <a:off x="850392" y="6547104"/>
            <a:ext cx="2807208" cy="155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Invitations (cont.) </a:t>
            </a:r>
          </a:p>
        </p:txBody>
      </p:sp>
    </p:spTree>
    <p:extLst>
      <p:ext uri="{BB962C8B-B14F-4D97-AF65-F5344CB8AC3E}">
        <p14:creationId xmlns:p14="http://schemas.microsoft.com/office/powerpoint/2010/main" val="2004416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1393372"/>
            <a:ext cx="9144000" cy="4678204"/>
          </a:xfrm>
          <a:prstGeom prst="rect">
            <a:avLst/>
          </a:prstGeom>
          <a:noFill/>
        </p:spPr>
        <p:txBody>
          <a:bodyPr wrap="square" rtlCol="0">
            <a:spAutoFit/>
          </a:bodyPr>
          <a:lstStyle/>
          <a:p>
            <a:endParaRPr lang="en-US" dirty="0"/>
          </a:p>
          <a:p>
            <a:r>
              <a:rPr lang="en-US" sz="2400" dirty="0">
                <a:latin typeface="Arial" panose="020B0604020202020204" pitchFamily="34" charset="0"/>
                <a:cs typeface="Arial" panose="020B0604020202020204" pitchFamily="34" charset="0"/>
              </a:rPr>
              <a:t>Invitations should go out 4 weeks in advance.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Extend invitations to those who have extended one to you.</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Avoid rank, title, etc. abbreviations  -- Spell everything out!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 invitation to a married couple must be refused when either one or the other cannot accept:</a:t>
            </a:r>
          </a:p>
          <a:p>
            <a:endParaRPr lang="en-US" sz="2400" dirty="0">
              <a:latin typeface="Arial" panose="020B0604020202020204" pitchFamily="34" charset="0"/>
              <a:cs typeface="Arial" panose="020B0604020202020204" pitchFamily="34" charset="0"/>
            </a:endParaRPr>
          </a:p>
          <a:p>
            <a:r>
              <a:rPr lang="en-US" sz="2400" dirty="0">
                <a:solidFill>
                  <a:srgbClr val="FF0000"/>
                </a:solidFill>
                <a:latin typeface="Arial" panose="020B0604020202020204" pitchFamily="34" charset="0"/>
                <a:cs typeface="Arial" panose="020B0604020202020204" pitchFamily="34" charset="0"/>
              </a:rPr>
              <a:t>True or False</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5" name="Rectangle 4"/>
          <p:cNvSpPr/>
          <p:nvPr/>
        </p:nvSpPr>
        <p:spPr>
          <a:xfrm>
            <a:off x="758952" y="6501384"/>
            <a:ext cx="5577840" cy="246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Invitations Rules to Remember</a:t>
            </a:r>
          </a:p>
        </p:txBody>
      </p:sp>
    </p:spTree>
    <p:extLst>
      <p:ext uri="{BB962C8B-B14F-4D97-AF65-F5344CB8AC3E}">
        <p14:creationId xmlns:p14="http://schemas.microsoft.com/office/powerpoint/2010/main" val="3437333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9795" y="1088567"/>
            <a:ext cx="9144000" cy="5816977"/>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CASUAL</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(For Civilians)</a:t>
            </a:r>
          </a:p>
          <a:p>
            <a:r>
              <a:rPr lang="en-US" sz="2400" dirty="0">
                <a:latin typeface="Arial" panose="020B0604020202020204" pitchFamily="34" charset="0"/>
                <a:cs typeface="Arial" panose="020B0604020202020204" pitchFamily="34" charset="0"/>
              </a:rPr>
              <a:t>Woman: Dress or Pant suit; this also depends on what the “Casual attire” is: </a:t>
            </a:r>
            <a:r>
              <a:rPr lang="en-US" sz="2400" dirty="0" err="1">
                <a:latin typeface="Arial" panose="020B0604020202020204" pitchFamily="34" charset="0"/>
                <a:cs typeface="Arial" panose="020B0604020202020204" pitchFamily="34" charset="0"/>
              </a:rPr>
              <a:t>i.e</a:t>
            </a:r>
            <a:r>
              <a:rPr lang="en-US" sz="2400" dirty="0">
                <a:latin typeface="Arial" panose="020B0604020202020204" pitchFamily="34" charset="0"/>
                <a:cs typeface="Arial" panose="020B0604020202020204" pitchFamily="34" charset="0"/>
              </a:rPr>
              <a:t> Texas Casual</a:t>
            </a:r>
          </a:p>
          <a:p>
            <a:r>
              <a:rPr lang="en-US" sz="2400" dirty="0">
                <a:latin typeface="Arial" panose="020B0604020202020204" pitchFamily="34" charset="0"/>
                <a:cs typeface="Arial" panose="020B0604020202020204" pitchFamily="34" charset="0"/>
              </a:rPr>
              <a:t>Men:  Shirt – open collar</a:t>
            </a:r>
          </a:p>
          <a:p>
            <a:r>
              <a:rPr lang="en-US" sz="2400" dirty="0">
                <a:latin typeface="Arial" panose="020B0604020202020204" pitchFamily="34" charset="0"/>
                <a:cs typeface="Arial" panose="020B0604020202020204" pitchFamily="34" charset="0"/>
              </a:rPr>
              <a:t>          Coat or Sweater</a:t>
            </a:r>
          </a:p>
          <a:p>
            <a:r>
              <a:rPr lang="en-US" sz="2400" dirty="0">
                <a:latin typeface="Arial" panose="020B0604020202020204" pitchFamily="34" charset="0"/>
                <a:cs typeface="Arial" panose="020B0604020202020204" pitchFamily="34" charset="0"/>
              </a:rPr>
              <a:t>          Dress Slacks</a:t>
            </a:r>
          </a:p>
          <a:p>
            <a:endParaRPr lang="en-US" sz="2400" dirty="0">
              <a:latin typeface="Arial" panose="020B0604020202020204" pitchFamily="34" charset="0"/>
              <a:cs typeface="Arial" panose="020B0604020202020204" pitchFamily="34" charset="0"/>
            </a:endParaRPr>
          </a:p>
          <a:p>
            <a:r>
              <a:rPr lang="en-US" sz="2400" u="sng" dirty="0">
                <a:latin typeface="Arial" panose="020B0604020202020204" pitchFamily="34" charset="0"/>
                <a:cs typeface="Arial" panose="020B0604020202020204" pitchFamily="34" charset="0"/>
              </a:rPr>
              <a:t>INFORMAL</a:t>
            </a:r>
          </a:p>
          <a:p>
            <a:r>
              <a:rPr lang="en-US" sz="2400" dirty="0">
                <a:latin typeface="Arial" panose="020B0604020202020204" pitchFamily="34" charset="0"/>
                <a:cs typeface="Arial" panose="020B0604020202020204" pitchFamily="34" charset="0"/>
              </a:rPr>
              <a:t>Military</a:t>
            </a:r>
          </a:p>
          <a:p>
            <a:pPr marL="285750" indent="-285750">
              <a:buFontTx/>
              <a:buChar char="-"/>
            </a:pPr>
            <a:r>
              <a:rPr lang="en-US" sz="2400" dirty="0">
                <a:latin typeface="Arial" panose="020B0604020202020204" pitchFamily="34" charset="0"/>
                <a:cs typeface="Arial" panose="020B0604020202020204" pitchFamily="34" charset="0"/>
              </a:rPr>
              <a:t>ASU w/four-in-hand tie or neck tab</a:t>
            </a:r>
          </a:p>
          <a:p>
            <a:r>
              <a:rPr lang="en-US" sz="2400" dirty="0">
                <a:latin typeface="Arial" panose="020B0604020202020204" pitchFamily="34" charset="0"/>
                <a:cs typeface="Arial" panose="020B0604020202020204" pitchFamily="34" charset="0"/>
              </a:rPr>
              <a:t>Civilian</a:t>
            </a:r>
          </a:p>
          <a:p>
            <a:r>
              <a:rPr lang="en-US" sz="2400" dirty="0">
                <a:latin typeface="Arial" panose="020B0604020202020204" pitchFamily="34" charset="0"/>
                <a:cs typeface="Arial" panose="020B0604020202020204" pitchFamily="34" charset="0"/>
              </a:rPr>
              <a:t>Men -  Coat &amp; Tie</a:t>
            </a:r>
          </a:p>
          <a:p>
            <a:r>
              <a:rPr lang="en-US" sz="2400" dirty="0">
                <a:latin typeface="Arial" panose="020B0604020202020204" pitchFamily="34" charset="0"/>
                <a:cs typeface="Arial" panose="020B0604020202020204" pitchFamily="34" charset="0"/>
              </a:rPr>
              <a:t>Woman – Dress – Knee length</a:t>
            </a:r>
          </a:p>
          <a:p>
            <a:endParaRPr lang="en-US" dirty="0"/>
          </a:p>
          <a:p>
            <a:endParaRPr lang="en-US" u="sng" dirty="0"/>
          </a:p>
        </p:txBody>
      </p:sp>
      <p:sp>
        <p:nvSpPr>
          <p:cNvPr id="4" name="Rectangle 3"/>
          <p:cNvSpPr/>
          <p:nvPr/>
        </p:nvSpPr>
        <p:spPr>
          <a:xfrm>
            <a:off x="813816" y="6510528"/>
            <a:ext cx="2651760" cy="246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Proper Attire</a:t>
            </a:r>
          </a:p>
        </p:txBody>
      </p:sp>
    </p:spTree>
    <p:extLst>
      <p:ext uri="{BB962C8B-B14F-4D97-AF65-F5344CB8AC3E}">
        <p14:creationId xmlns:p14="http://schemas.microsoft.com/office/powerpoint/2010/main" val="1704145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7634" y="-2554941"/>
            <a:ext cx="4840942" cy="6436529"/>
          </a:xfrm>
        </p:spPr>
        <p:txBody>
          <a:bodyPr/>
          <a:lstStyle/>
          <a:p>
            <a:r>
              <a:rPr lang="en-US" dirty="0"/>
              <a:t>Formal Attire </a:t>
            </a:r>
          </a:p>
        </p:txBody>
      </p:sp>
      <p:sp>
        <p:nvSpPr>
          <p:cNvPr id="3" name="TextBox 2"/>
          <p:cNvSpPr txBox="1"/>
          <p:nvPr/>
        </p:nvSpPr>
        <p:spPr>
          <a:xfrm>
            <a:off x="1524000" y="1184359"/>
            <a:ext cx="9758082" cy="5201424"/>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BLACK TIE</a:t>
            </a:r>
            <a:r>
              <a:rPr lang="en-US" sz="2400" i="1" dirty="0">
                <a:latin typeface="Arial" panose="020B0604020202020204" pitchFamily="34" charset="0"/>
                <a:cs typeface="Arial" panose="020B0604020202020204" pitchFamily="34" charset="0"/>
              </a:rPr>
              <a:t>						</a:t>
            </a:r>
            <a:r>
              <a:rPr lang="en-US" sz="2400" u="sng" dirty="0">
                <a:latin typeface="Arial" panose="020B0604020202020204" pitchFamily="34" charset="0"/>
                <a:cs typeface="Arial" panose="020B0604020202020204" pitchFamily="34" charset="0"/>
              </a:rPr>
              <a:t>WHITE TIE</a:t>
            </a:r>
          </a:p>
          <a:p>
            <a:r>
              <a:rPr lang="en-US" sz="2400" dirty="0">
                <a:latin typeface="Arial" panose="020B0604020202020204" pitchFamily="34" charset="0"/>
                <a:cs typeface="Arial" panose="020B0604020202020204" pitchFamily="34" charset="0"/>
              </a:rPr>
              <a:t>MILITARY						MILITARY</a:t>
            </a:r>
          </a:p>
          <a:p>
            <a:r>
              <a:rPr lang="en-US" sz="2400" dirty="0">
                <a:latin typeface="Arial" panose="020B0604020202020204" pitchFamily="34" charset="0"/>
                <a:cs typeface="Arial" panose="020B0604020202020204" pitchFamily="34" charset="0"/>
              </a:rPr>
              <a:t>Dress Blue ASU						Blue or White Mess</a:t>
            </a:r>
          </a:p>
          <a:p>
            <a:r>
              <a:rPr lang="en-US" sz="2400" dirty="0">
                <a:latin typeface="Arial" panose="020B0604020202020204" pitchFamily="34" charset="0"/>
                <a:cs typeface="Arial" panose="020B0604020202020204" pitchFamily="34" charset="0"/>
              </a:rPr>
              <a:t>w/bow tie or neck tab</a:t>
            </a:r>
          </a:p>
          <a:p>
            <a:endParaRPr lang="en-US" sz="2400" dirty="0">
              <a:latin typeface="Arial" panose="020B0604020202020204" pitchFamily="34" charset="0"/>
              <a:cs typeface="Arial" panose="020B0604020202020204" pitchFamily="34" charset="0"/>
            </a:endParaRPr>
          </a:p>
          <a:p>
            <a:r>
              <a:rPr lang="en-US" sz="2400" u="sng" dirty="0">
                <a:latin typeface="Arial" panose="020B0604020202020204" pitchFamily="34" charset="0"/>
                <a:cs typeface="Arial" panose="020B0604020202020204" pitchFamily="34" charset="0"/>
              </a:rPr>
              <a:t>CIVILIAN</a:t>
            </a:r>
          </a:p>
          <a:p>
            <a:r>
              <a:rPr lang="en-US" sz="2400" dirty="0">
                <a:latin typeface="Arial" panose="020B0604020202020204" pitchFamily="34" charset="0"/>
                <a:cs typeface="Arial" panose="020B0604020202020204" pitchFamily="34" charset="0"/>
              </a:rPr>
              <a:t>MEN – Tuxedo</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WOMAN – Cocktail Dress or Evening Gown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NOTE: Generally, the later in the day/evening the event begins, the more formal the attire.</a:t>
            </a:r>
          </a:p>
          <a:p>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786384" y="6565392"/>
            <a:ext cx="2862072"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Formal Attire </a:t>
            </a:r>
          </a:p>
        </p:txBody>
      </p:sp>
    </p:spTree>
    <p:extLst>
      <p:ext uri="{BB962C8B-B14F-4D97-AF65-F5344CB8AC3E}">
        <p14:creationId xmlns:p14="http://schemas.microsoft.com/office/powerpoint/2010/main" val="1089957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248" y="1148151"/>
            <a:ext cx="9973234" cy="1877437"/>
          </a:xfrm>
          <a:prstGeom prst="rect">
            <a:avLst/>
          </a:prstGeom>
          <a:noFill/>
        </p:spPr>
        <p:txBody>
          <a:bodyPr wrap="square">
            <a:spAutoFit/>
          </a:bodyPr>
          <a:lstStyle/>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Usually at the Battalion, Brigade &amp; Division level</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Held on regular basis </a:t>
            </a:r>
            <a:r>
              <a:rPr lang="en-US" sz="2400" dirty="0">
                <a:solidFill>
                  <a:srgbClr val="006600"/>
                </a:solidFill>
                <a:latin typeface="Arial" panose="020B0604020202020204" pitchFamily="34" charset="0"/>
                <a:cs typeface="Arial" panose="020B0604020202020204" pitchFamily="34" charset="0"/>
              </a:rPr>
              <a:t>(monthly, bi-monthly, quarterly)</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a:t>
            </a:r>
            <a:r>
              <a:rPr lang="en-US" sz="2400" dirty="0">
                <a:solidFill>
                  <a:srgbClr val="006600"/>
                </a:solidFill>
                <a:latin typeface="Arial" panose="020B0604020202020204" pitchFamily="34" charset="0"/>
                <a:cs typeface="Arial" panose="020B0604020202020204" pitchFamily="34" charset="0"/>
              </a:rPr>
              <a:t>Rotates location </a:t>
            </a:r>
            <a:r>
              <a:rPr lang="en-US" sz="2400" dirty="0">
                <a:latin typeface="Arial" panose="020B0604020202020204" pitchFamily="34" charset="0"/>
                <a:cs typeface="Arial" panose="020B0604020202020204" pitchFamily="34" charset="0"/>
              </a:rPr>
              <a:t>among the attendees wishing to host the event  </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Normally for spouses of senior NCOs &amp; above </a:t>
            </a:r>
          </a:p>
          <a:p>
            <a:pPr eaLnBrk="1" hangingPunct="1">
              <a:buFont typeface="Arial" pitchFamily="34" charset="0"/>
              <a:buChar char="•"/>
              <a:defRPr/>
            </a:pPr>
            <a:endParaRPr lang="en-US" sz="2000" b="1" dirty="0"/>
          </a:p>
        </p:txBody>
      </p:sp>
      <p:sp>
        <p:nvSpPr>
          <p:cNvPr id="5" name="TextBox 4"/>
          <p:cNvSpPr txBox="1"/>
          <p:nvPr/>
        </p:nvSpPr>
        <p:spPr>
          <a:xfrm>
            <a:off x="1080248" y="2681115"/>
            <a:ext cx="11398624" cy="1877437"/>
          </a:xfrm>
          <a:prstGeom prst="rect">
            <a:avLst/>
          </a:prstGeom>
          <a:noFill/>
        </p:spPr>
        <p:txBody>
          <a:bodyPr wrap="square">
            <a:spAutoFit/>
          </a:bodyPr>
          <a:lstStyle/>
          <a:p>
            <a:pPr eaLnBrk="1" hangingPunct="1">
              <a:buFont typeface="Arial" pitchFamily="34" charset="0"/>
              <a:buChar char="•"/>
              <a:defRPr/>
            </a:pPr>
            <a:r>
              <a:rPr lang="en-US" sz="2400" b="1" dirty="0">
                <a:latin typeface="Arial" panose="020B0604020202020204" pitchFamily="34" charset="0"/>
                <a:cs typeface="Arial" panose="020B0604020202020204" pitchFamily="34" charset="0"/>
              </a:rPr>
              <a:t>  </a:t>
            </a:r>
            <a:r>
              <a:rPr lang="en-US" sz="2400" dirty="0">
                <a:solidFill>
                  <a:srgbClr val="006600"/>
                </a:solidFill>
                <a:latin typeface="Arial" panose="020B0604020202020204" pitchFamily="34" charset="0"/>
                <a:cs typeface="Arial" panose="020B0604020202020204" pitchFamily="34" charset="0"/>
              </a:rPr>
              <a:t>Morning event </a:t>
            </a:r>
            <a:r>
              <a:rPr lang="en-US" sz="2400" dirty="0">
                <a:latin typeface="Arial" panose="020B0604020202020204" pitchFamily="34" charset="0"/>
                <a:cs typeface="Arial" panose="020B0604020202020204" pitchFamily="34" charset="0"/>
              </a:rPr>
              <a:t>between 9:00 &amp; 10:00; </a:t>
            </a:r>
            <a:r>
              <a:rPr lang="en-US" sz="2400" dirty="0">
                <a:solidFill>
                  <a:srgbClr val="006600"/>
                </a:solidFill>
                <a:latin typeface="Arial" panose="020B0604020202020204" pitchFamily="34" charset="0"/>
                <a:cs typeface="Arial" panose="020B0604020202020204" pitchFamily="34" charset="0"/>
              </a:rPr>
              <a:t>casual attire</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Plain or fancy refreshments</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Senior spouse may present a “standard” gift to the hostess for</a:t>
            </a:r>
          </a:p>
          <a:p>
            <a:pPr eaLnBrk="1" hangingPunct="1">
              <a:defRPr/>
            </a:pPr>
            <a:r>
              <a:rPr lang="en-US" sz="2400" dirty="0">
                <a:latin typeface="Arial" panose="020B0604020202020204" pitchFamily="34" charset="0"/>
                <a:cs typeface="Arial" panose="020B0604020202020204" pitchFamily="34" charset="0"/>
              </a:rPr>
              <a:t>the group</a:t>
            </a:r>
          </a:p>
          <a:p>
            <a:pPr eaLnBrk="1" hangingPunct="1">
              <a:defRPr/>
            </a:pPr>
            <a:endParaRPr lang="en-US" sz="2000" b="1" dirty="0"/>
          </a:p>
        </p:txBody>
      </p:sp>
      <p:sp>
        <p:nvSpPr>
          <p:cNvPr id="6" name="TextBox 5"/>
          <p:cNvSpPr txBox="1"/>
          <p:nvPr/>
        </p:nvSpPr>
        <p:spPr>
          <a:xfrm>
            <a:off x="1080248" y="4208929"/>
            <a:ext cx="10712822" cy="1938992"/>
          </a:xfrm>
          <a:prstGeom prst="rect">
            <a:avLst/>
          </a:prstGeom>
          <a:noFill/>
        </p:spPr>
        <p:txBody>
          <a:bodyPr wrap="square">
            <a:spAutoFit/>
          </a:bodyPr>
          <a:lstStyle/>
          <a:p>
            <a:pPr eaLnBrk="1" hangingPunct="1">
              <a:buFont typeface="Arial" pitchFamily="34" charset="0"/>
              <a:buChar char="•"/>
              <a:defRPr/>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Provides a </a:t>
            </a:r>
            <a:r>
              <a:rPr lang="en-US" sz="2400" dirty="0">
                <a:solidFill>
                  <a:srgbClr val="006600"/>
                </a:solidFill>
                <a:latin typeface="Arial" panose="020B0604020202020204" pitchFamily="34" charset="0"/>
                <a:cs typeface="Arial" panose="020B0604020202020204" pitchFamily="34" charset="0"/>
              </a:rPr>
              <a:t>comfortable &amp; relaxed forum </a:t>
            </a:r>
            <a:r>
              <a:rPr lang="en-US" sz="2400" dirty="0">
                <a:latin typeface="Arial" panose="020B0604020202020204" pitchFamily="34" charset="0"/>
                <a:cs typeface="Arial" panose="020B0604020202020204" pitchFamily="34" charset="0"/>
              </a:rPr>
              <a:t>to share information</a:t>
            </a:r>
          </a:p>
          <a:p>
            <a:pPr eaLnBrk="1" hangingPunct="1">
              <a:defRPr/>
            </a:pPr>
            <a:r>
              <a:rPr lang="en-US" sz="2400" dirty="0">
                <a:latin typeface="Arial" panose="020B0604020202020204" pitchFamily="34" charset="0"/>
                <a:cs typeface="Arial" panose="020B0604020202020204" pitchFamily="34" charset="0"/>
              </a:rPr>
              <a:t>&amp; socialize</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Introduce new arrivals, farewell departures &amp; become acquainted</a:t>
            </a:r>
          </a:p>
          <a:p>
            <a:pPr eaLnBrk="1" hangingPunct="1">
              <a:defRPr/>
            </a:pPr>
            <a:r>
              <a:rPr lang="en-US" sz="2400" dirty="0">
                <a:latin typeface="Arial" panose="020B0604020202020204" pitchFamily="34" charset="0"/>
                <a:cs typeface="Arial" panose="020B0604020202020204" pitchFamily="34" charset="0"/>
              </a:rPr>
              <a:t>with other spouses</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Provides mentorship to junior spouses</a:t>
            </a:r>
          </a:p>
        </p:txBody>
      </p:sp>
      <p:sp>
        <p:nvSpPr>
          <p:cNvPr id="3" name="Rectangle 2"/>
          <p:cNvSpPr/>
          <p:nvPr/>
        </p:nvSpPr>
        <p:spPr>
          <a:xfrm>
            <a:off x="1080248" y="6483096"/>
            <a:ext cx="4067824" cy="420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Socials Events Coffee</a:t>
            </a:r>
          </a:p>
        </p:txBody>
      </p:sp>
    </p:spTree>
    <p:extLst>
      <p:ext uri="{BB962C8B-B14F-4D97-AF65-F5344CB8AC3E}">
        <p14:creationId xmlns:p14="http://schemas.microsoft.com/office/powerpoint/2010/main" val="17196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2587" y="1068850"/>
            <a:ext cx="8431306" cy="1908215"/>
          </a:xfrm>
          <a:prstGeom prst="rect">
            <a:avLst/>
          </a:prstGeom>
          <a:noFill/>
        </p:spPr>
        <p:txBody>
          <a:bodyPr wrap="square">
            <a:spAutoFit/>
          </a:bodyPr>
          <a:lstStyle/>
          <a:p>
            <a:pPr eaLnBrk="1" hangingPunct="1">
              <a:buFont typeface="Arial" pitchFamily="34" charset="0"/>
              <a:buChar char="•"/>
              <a:defRPr/>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Usually at the Battalion, Brigade &amp; Division level</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Normally </a:t>
            </a:r>
            <a:r>
              <a:rPr lang="en-US" sz="2400" dirty="0">
                <a:solidFill>
                  <a:srgbClr val="006600"/>
                </a:solidFill>
                <a:latin typeface="Arial" panose="020B0604020202020204" pitchFamily="34" charset="0"/>
                <a:cs typeface="Arial" panose="020B0604020202020204" pitchFamily="34" charset="0"/>
              </a:rPr>
              <a:t>held in honor of someone </a:t>
            </a:r>
            <a:r>
              <a:rPr lang="en-US" sz="2400" dirty="0">
                <a:latin typeface="Arial" panose="020B0604020202020204" pitchFamily="34" charset="0"/>
                <a:cs typeface="Arial" panose="020B0604020202020204" pitchFamily="34" charset="0"/>
              </a:rPr>
              <a:t>arriving or departing</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a:t>
            </a:r>
            <a:r>
              <a:rPr lang="en-US" sz="2400" dirty="0">
                <a:solidFill>
                  <a:srgbClr val="006600"/>
                </a:solidFill>
                <a:latin typeface="Arial" panose="020B0604020202020204" pitchFamily="34" charset="0"/>
                <a:cs typeface="Arial" panose="020B0604020202020204" pitchFamily="34" charset="0"/>
              </a:rPr>
              <a:t>Most formal </a:t>
            </a:r>
            <a:r>
              <a:rPr lang="en-US" sz="2400" dirty="0">
                <a:latin typeface="Arial" panose="020B0604020202020204" pitchFamily="34" charset="0"/>
                <a:cs typeface="Arial" panose="020B0604020202020204" pitchFamily="34" charset="0"/>
              </a:rPr>
              <a:t>of daytime events  </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Normally for spouses of senior NCOs &amp; Above </a:t>
            </a:r>
          </a:p>
          <a:p>
            <a:pPr eaLnBrk="1" hangingPunct="1">
              <a:buFont typeface="Arial" pitchFamily="34" charset="0"/>
              <a:buChar char="•"/>
              <a:defRPr/>
            </a:pPr>
            <a:endParaRPr lang="en-US" sz="2200" b="1" dirty="0"/>
          </a:p>
        </p:txBody>
      </p:sp>
      <p:sp>
        <p:nvSpPr>
          <p:cNvPr id="5" name="TextBox 4"/>
          <p:cNvSpPr txBox="1"/>
          <p:nvPr/>
        </p:nvSpPr>
        <p:spPr>
          <a:xfrm>
            <a:off x="1882588" y="2662518"/>
            <a:ext cx="9291918" cy="1908215"/>
          </a:xfrm>
          <a:prstGeom prst="rect">
            <a:avLst/>
          </a:prstGeom>
          <a:noFill/>
        </p:spPr>
        <p:txBody>
          <a:bodyPr wrap="square">
            <a:spAutoFit/>
          </a:bodyPr>
          <a:lstStyle/>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a:t>
            </a:r>
            <a:r>
              <a:rPr lang="en-US" sz="2400" dirty="0">
                <a:solidFill>
                  <a:srgbClr val="006600"/>
                </a:solidFill>
                <a:latin typeface="Arial" panose="020B0604020202020204" pitchFamily="34" charset="0"/>
                <a:cs typeface="Arial" panose="020B0604020202020204" pitchFamily="34" charset="0"/>
              </a:rPr>
              <a:t>Afternoon event </a:t>
            </a:r>
            <a:r>
              <a:rPr lang="en-US" sz="2400" dirty="0">
                <a:latin typeface="Arial" panose="020B0604020202020204" pitchFamily="34" charset="0"/>
                <a:cs typeface="Arial" panose="020B0604020202020204" pitchFamily="34" charset="0"/>
              </a:rPr>
              <a:t>between 3:00 &amp; 4:00; </a:t>
            </a:r>
            <a:r>
              <a:rPr lang="en-US" sz="2400" dirty="0">
                <a:solidFill>
                  <a:srgbClr val="006600"/>
                </a:solidFill>
                <a:latin typeface="Arial" panose="020B0604020202020204" pitchFamily="34" charset="0"/>
                <a:cs typeface="Arial" panose="020B0604020202020204" pitchFamily="34" charset="0"/>
              </a:rPr>
              <a:t>informal attire</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Coffee, tea, punch, cookies, finger sandwiches are served</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Expect to sign the guest book &amp; go through the receiving line</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Prepare to </a:t>
            </a:r>
            <a:r>
              <a:rPr lang="en-US" sz="2400" dirty="0">
                <a:solidFill>
                  <a:srgbClr val="006600"/>
                </a:solidFill>
                <a:latin typeface="Arial" panose="020B0604020202020204" pitchFamily="34" charset="0"/>
                <a:cs typeface="Arial" panose="020B0604020202020204" pitchFamily="34" charset="0"/>
              </a:rPr>
              <a:t>“stand &amp; mingle” </a:t>
            </a:r>
            <a:r>
              <a:rPr lang="en-US" sz="2400" dirty="0">
                <a:latin typeface="Arial" panose="020B0604020202020204" pitchFamily="34" charset="0"/>
                <a:cs typeface="Arial" panose="020B0604020202020204" pitchFamily="34" charset="0"/>
              </a:rPr>
              <a:t>for the entire event</a:t>
            </a:r>
          </a:p>
          <a:p>
            <a:pPr eaLnBrk="1" hangingPunct="1">
              <a:buFont typeface="Arial" pitchFamily="34" charset="0"/>
              <a:buChar char="•"/>
              <a:defRPr/>
            </a:pPr>
            <a:endParaRPr lang="en-US" sz="2200" b="1" dirty="0"/>
          </a:p>
        </p:txBody>
      </p:sp>
      <p:sp>
        <p:nvSpPr>
          <p:cNvPr id="6" name="TextBox 5"/>
          <p:cNvSpPr txBox="1"/>
          <p:nvPr/>
        </p:nvSpPr>
        <p:spPr>
          <a:xfrm rot="10800000" flipV="1">
            <a:off x="1882587" y="4303059"/>
            <a:ext cx="9291918" cy="1930214"/>
          </a:xfrm>
          <a:prstGeom prst="rect">
            <a:avLst/>
          </a:prstGeom>
          <a:noFill/>
        </p:spPr>
        <p:txBody>
          <a:bodyPr wrap="square">
            <a:spAutoFit/>
          </a:bodyPr>
          <a:lstStyle/>
          <a:p>
            <a:pPr eaLnBrk="1" hangingPunct="1">
              <a:buFont typeface="Arial" pitchFamily="34" charset="0"/>
              <a:buChar char="•"/>
              <a:defRPr/>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Requires china, silver service &amp; linens</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Senior spouse or guest of honor should serve coffee &amp; tea (seated)</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Next most senior spouse should serve punch (standing)</a:t>
            </a:r>
          </a:p>
          <a:p>
            <a:pPr eaLnBrk="1" hangingPunct="1">
              <a:buFont typeface="Arial" pitchFamily="34" charset="0"/>
              <a:buChar char="•"/>
              <a:defRPr/>
            </a:pPr>
            <a:r>
              <a:rPr lang="en-US" sz="2400" dirty="0">
                <a:latin typeface="Arial" panose="020B0604020202020204" pitchFamily="34" charset="0"/>
                <a:cs typeface="Arial" panose="020B0604020202020204" pitchFamily="34" charset="0"/>
              </a:rPr>
              <a:t>  Pouring list may be used to rotate the duties</a:t>
            </a:r>
          </a:p>
        </p:txBody>
      </p:sp>
      <p:sp>
        <p:nvSpPr>
          <p:cNvPr id="3" name="Rectangle 2"/>
          <p:cNvSpPr/>
          <p:nvPr/>
        </p:nvSpPr>
        <p:spPr>
          <a:xfrm>
            <a:off x="557784" y="6355080"/>
            <a:ext cx="3493008" cy="50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Socials Events Teas</a:t>
            </a:r>
          </a:p>
        </p:txBody>
      </p:sp>
    </p:spTree>
    <p:extLst>
      <p:ext uri="{BB962C8B-B14F-4D97-AF65-F5344CB8AC3E}">
        <p14:creationId xmlns:p14="http://schemas.microsoft.com/office/powerpoint/2010/main" val="232089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163" y="2246314"/>
            <a:ext cx="14224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R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2230439"/>
            <a:ext cx="14224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USASMA.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4913" y="2209800"/>
            <a:ext cx="1447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75766" y="3200400"/>
            <a:ext cx="9799578" cy="2677656"/>
          </a:xfrm>
          <a:prstGeom prst="rect">
            <a:avLst/>
          </a:prstGeom>
          <a:noFill/>
        </p:spPr>
        <p:txBody>
          <a:bodyPr wrap="square" rtlCol="0">
            <a:spAutoFit/>
          </a:bodyPr>
          <a:lstStyle/>
          <a:p>
            <a:r>
              <a:rPr lang="en-US" sz="2400" dirty="0">
                <a:solidFill>
                  <a:srgbClr val="00B050"/>
                </a:solidFill>
                <a:latin typeface="Arial" panose="020B0604020202020204" pitchFamily="34" charset="0"/>
                <a:cs typeface="Arial" panose="020B0604020202020204" pitchFamily="34" charset="0"/>
              </a:rPr>
              <a:t>ADJUTANT</a:t>
            </a:r>
            <a:r>
              <a:rPr lang="en-US" sz="2400" dirty="0">
                <a:latin typeface="Arial" panose="020B0604020202020204" pitchFamily="34" charset="0"/>
                <a:cs typeface="Arial" panose="020B0604020202020204" pitchFamily="34" charset="0"/>
              </a:rPr>
              <a:t>	HOST	GUEST of HONOR         HOSTESS     SPOUSE of Guest of Honor</a:t>
            </a:r>
          </a:p>
          <a:p>
            <a:r>
              <a:rPr lang="en-US" sz="2400" dirty="0">
                <a:solidFill>
                  <a:srgbClr val="FF0000"/>
                </a:solidFill>
                <a:latin typeface="Arial" panose="020B0604020202020204" pitchFamily="34" charset="0"/>
                <a:cs typeface="Arial" panose="020B0604020202020204" pitchFamily="34" charset="0"/>
              </a:rPr>
              <a:t>NOTE: </a:t>
            </a:r>
            <a:r>
              <a:rPr lang="en-US" sz="2400" dirty="0">
                <a:latin typeface="Arial" panose="020B0604020202020204" pitchFamily="34" charset="0"/>
                <a:cs typeface="Arial" panose="020B0604020202020204" pitchFamily="34" charset="0"/>
              </a:rPr>
              <a:t>The Adjutant introduces guest and makes sure the line goes smoothly; does not shake hands or carries a conversation with Guests. </a:t>
            </a:r>
          </a:p>
          <a:p>
            <a:r>
              <a:rPr lang="en-US" sz="2400" dirty="0">
                <a:latin typeface="Arial" panose="020B0604020202020204" pitchFamily="34" charset="0"/>
                <a:cs typeface="Arial" panose="020B0604020202020204" pitchFamily="34" charset="0"/>
              </a:rPr>
              <a:t>Do not generate small talk as you proceed through the line.</a:t>
            </a:r>
          </a:p>
          <a:p>
            <a:endParaRPr lang="en-US" sz="2400" dirty="0">
              <a:latin typeface="Arial" panose="020B0604020202020204" pitchFamily="34" charset="0"/>
              <a:cs typeface="Arial" panose="020B0604020202020204" pitchFamily="34" charset="0"/>
            </a:endParaRPr>
          </a:p>
          <a:p>
            <a:r>
              <a:rPr lang="en-US" sz="2400" dirty="0">
                <a:solidFill>
                  <a:srgbClr val="FF0000"/>
                </a:solidFill>
                <a:latin typeface="Arial" panose="020B0604020202020204" pitchFamily="34" charset="0"/>
                <a:cs typeface="Arial" panose="020B0604020202020204" pitchFamily="34" charset="0"/>
              </a:rPr>
              <a:t>DO NOT LEAVE BEFORE GUEST OF HONOR.</a:t>
            </a:r>
          </a:p>
        </p:txBody>
      </p:sp>
      <p:sp>
        <p:nvSpPr>
          <p:cNvPr id="3" name="Rectangle 2"/>
          <p:cNvSpPr/>
          <p:nvPr/>
        </p:nvSpPr>
        <p:spPr>
          <a:xfrm>
            <a:off x="731520" y="6510528"/>
            <a:ext cx="4773168"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Reception/Receiving Lines</a:t>
            </a:r>
          </a:p>
        </p:txBody>
      </p:sp>
    </p:spTree>
    <p:extLst>
      <p:ext uri="{BB962C8B-B14F-4D97-AF65-F5344CB8AC3E}">
        <p14:creationId xmlns:p14="http://schemas.microsoft.com/office/powerpoint/2010/main" val="562910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3670" y="1102659"/>
            <a:ext cx="7832717" cy="1938992"/>
          </a:xfrm>
          <a:prstGeom prst="rect">
            <a:avLst/>
          </a:prstGeom>
          <a:noFill/>
        </p:spPr>
        <p:txBody>
          <a:bodyPr wrap="square">
            <a:spAutoFit/>
          </a:bodyPr>
          <a:lstStyle/>
          <a:p>
            <a:pPr eaLnBrk="1" hangingPunct="1">
              <a:buFont typeface="Arial" pitchFamily="34" charset="0"/>
              <a:buChar char="•"/>
              <a:defRPr/>
            </a:pPr>
            <a:r>
              <a:rPr lang="en-US" sz="2200" b="1" dirty="0"/>
              <a:t>  </a:t>
            </a:r>
            <a:r>
              <a:rPr lang="en-US" sz="2400" b="1" dirty="0">
                <a:latin typeface="Arial" panose="020B0604020202020204" pitchFamily="34" charset="0"/>
                <a:cs typeface="Arial" panose="020B0604020202020204" pitchFamily="34" charset="0"/>
              </a:rPr>
              <a:t>Dining In</a:t>
            </a:r>
          </a:p>
          <a:p>
            <a:pPr lvl="1" eaLnBrk="1" hangingPunct="1">
              <a:buFont typeface="Arial" pitchFamily="34" charset="0"/>
              <a:buChar char="•"/>
              <a:defRPr/>
            </a:pPr>
            <a:r>
              <a:rPr lang="en-US" sz="2400" dirty="0">
                <a:latin typeface="Arial" panose="020B0604020202020204" pitchFamily="34" charset="0"/>
                <a:cs typeface="Arial" panose="020B0604020202020204" pitchFamily="34" charset="0"/>
              </a:rPr>
              <a:t>  Formal  event for Officers &amp; NCOs</a:t>
            </a:r>
          </a:p>
          <a:p>
            <a:pPr lvl="1" eaLnBrk="1" hangingPunct="1">
              <a:buFont typeface="Arial" pitchFamily="34" charset="0"/>
              <a:buChar char="•"/>
              <a:defRPr/>
            </a:pPr>
            <a:r>
              <a:rPr lang="en-US" sz="2400" dirty="0">
                <a:latin typeface="Arial" panose="020B0604020202020204" pitchFamily="34" charset="0"/>
                <a:cs typeface="Arial" panose="020B0604020202020204" pitchFamily="34" charset="0"/>
              </a:rPr>
              <a:t>  Spouses DO NOT Attend</a:t>
            </a:r>
          </a:p>
          <a:p>
            <a:pPr lvl="1" eaLnBrk="1" hangingPunct="1">
              <a:buFont typeface="Arial" pitchFamily="34" charset="0"/>
              <a:buChar char="•"/>
              <a:defRPr/>
            </a:pPr>
            <a:r>
              <a:rPr lang="en-US" sz="2400" dirty="0">
                <a:latin typeface="Arial" panose="020B0604020202020204" pitchFamily="34" charset="0"/>
                <a:cs typeface="Arial" panose="020B0604020202020204" pitchFamily="34" charset="0"/>
              </a:rPr>
              <a:t>  Serves as a </a:t>
            </a:r>
            <a:r>
              <a:rPr lang="en-US" sz="2400" dirty="0">
                <a:solidFill>
                  <a:srgbClr val="006600"/>
                </a:solidFill>
                <a:latin typeface="Arial" panose="020B0604020202020204" pitchFamily="34" charset="0"/>
                <a:cs typeface="Arial" panose="020B0604020202020204" pitchFamily="34" charset="0"/>
              </a:rPr>
              <a:t>“function of unity”</a:t>
            </a:r>
          </a:p>
          <a:p>
            <a:pPr lvl="1" eaLnBrk="1" hangingPunct="1">
              <a:buFont typeface="Arial" pitchFamily="34" charset="0"/>
              <a:buChar char="•"/>
              <a:defRPr/>
            </a:pPr>
            <a:endParaRPr lang="en-US" sz="2400" dirty="0">
              <a:solidFill>
                <a:srgbClr val="006600"/>
              </a:solidFill>
              <a:latin typeface="Arial" panose="020B0604020202020204" pitchFamily="34" charset="0"/>
              <a:cs typeface="Arial" panose="020B0604020202020204" pitchFamily="34" charset="0"/>
            </a:endParaRPr>
          </a:p>
        </p:txBody>
      </p:sp>
      <p:sp>
        <p:nvSpPr>
          <p:cNvPr id="5" name="TextBox 4"/>
          <p:cNvSpPr txBox="1"/>
          <p:nvPr/>
        </p:nvSpPr>
        <p:spPr>
          <a:xfrm>
            <a:off x="1593670" y="2990007"/>
            <a:ext cx="8572306" cy="1569660"/>
          </a:xfrm>
          <a:prstGeom prst="rect">
            <a:avLst/>
          </a:prstGeom>
          <a:noFill/>
        </p:spPr>
        <p:txBody>
          <a:bodyPr wrap="square">
            <a:spAutoFit/>
          </a:bodyPr>
          <a:lstStyle/>
          <a:p>
            <a:pPr eaLnBrk="1" hangingPunct="1">
              <a:buFont typeface="Arial" pitchFamily="34" charset="0"/>
              <a:buChar char="•"/>
              <a:defRPr/>
            </a:pPr>
            <a:r>
              <a:rPr lang="en-US" sz="2200" b="1" dirty="0"/>
              <a:t>  </a:t>
            </a:r>
            <a:r>
              <a:rPr lang="en-US" sz="2400" b="1" dirty="0">
                <a:latin typeface="Arial" panose="020B0604020202020204" pitchFamily="34" charset="0"/>
                <a:cs typeface="Arial" panose="020B0604020202020204" pitchFamily="34" charset="0"/>
              </a:rPr>
              <a:t>Dining Out</a:t>
            </a:r>
          </a:p>
          <a:p>
            <a:pPr lvl="1" eaLnBrk="1" hangingPunct="1">
              <a:buFont typeface="Arial" pitchFamily="34" charset="0"/>
              <a:buChar char="•"/>
              <a:defRPr/>
            </a:pPr>
            <a:r>
              <a:rPr lang="en-US" sz="2400" dirty="0">
                <a:latin typeface="Arial" panose="020B0604020202020204" pitchFamily="34" charset="0"/>
                <a:cs typeface="Arial" panose="020B0604020202020204" pitchFamily="34" charset="0"/>
              </a:rPr>
              <a:t>  Same as Dining In with spouses invited</a:t>
            </a:r>
          </a:p>
          <a:p>
            <a:pPr lvl="1" eaLnBrk="1" hangingPunct="1">
              <a:buFont typeface="Arial" pitchFamily="34" charset="0"/>
              <a:buChar char="•"/>
              <a:defRPr/>
            </a:pPr>
            <a:r>
              <a:rPr lang="en-US" sz="2400" dirty="0">
                <a:latin typeface="Arial" panose="020B0604020202020204" pitchFamily="34" charset="0"/>
                <a:cs typeface="Arial" panose="020B0604020202020204" pitchFamily="34" charset="0"/>
              </a:rPr>
              <a:t>  An opportunity to join the </a:t>
            </a:r>
            <a:r>
              <a:rPr lang="en-US" sz="2400" dirty="0">
                <a:solidFill>
                  <a:srgbClr val="006600"/>
                </a:solidFill>
                <a:latin typeface="Arial" panose="020B0604020202020204" pitchFamily="34" charset="0"/>
                <a:cs typeface="Arial" panose="020B0604020202020204" pitchFamily="34" charset="0"/>
              </a:rPr>
              <a:t>“pomp &amp; circumstance”</a:t>
            </a:r>
          </a:p>
          <a:p>
            <a:pPr lvl="1" eaLnBrk="1" hangingPunct="1">
              <a:defRPr/>
            </a:pPr>
            <a:endParaRPr lang="en-US" sz="2400" dirty="0">
              <a:solidFill>
                <a:srgbClr val="006600"/>
              </a:solidFill>
              <a:latin typeface="Arial" panose="020B0604020202020204" pitchFamily="34" charset="0"/>
              <a:cs typeface="Arial" panose="020B0604020202020204" pitchFamily="34" charset="0"/>
            </a:endParaRPr>
          </a:p>
        </p:txBody>
      </p:sp>
      <p:sp>
        <p:nvSpPr>
          <p:cNvPr id="6" name="TextBox 5"/>
          <p:cNvSpPr txBox="1"/>
          <p:nvPr/>
        </p:nvSpPr>
        <p:spPr>
          <a:xfrm>
            <a:off x="1593670" y="4508022"/>
            <a:ext cx="8222683" cy="1200329"/>
          </a:xfrm>
          <a:prstGeom prst="rect">
            <a:avLst/>
          </a:prstGeom>
          <a:noFill/>
        </p:spPr>
        <p:txBody>
          <a:bodyPr wrap="square">
            <a:spAutoFit/>
          </a:bodyPr>
          <a:lstStyle/>
          <a:p>
            <a:pPr eaLnBrk="1" hangingPunct="1">
              <a:buFont typeface="Arial" pitchFamily="34" charset="0"/>
              <a:buChar char="•"/>
              <a:defRPr/>
            </a:pPr>
            <a:r>
              <a:rPr lang="en-US" sz="2400" dirty="0"/>
              <a:t>  </a:t>
            </a:r>
            <a:r>
              <a:rPr lang="en-US" sz="2400" b="1" dirty="0">
                <a:latin typeface="Arial" panose="020B0604020202020204" pitchFamily="34" charset="0"/>
                <a:cs typeface="Arial" panose="020B0604020202020204" pitchFamily="34" charset="0"/>
              </a:rPr>
              <a:t>Balls</a:t>
            </a:r>
          </a:p>
          <a:p>
            <a:pPr lvl="1" eaLnBrk="1" hangingPunct="1">
              <a:buFont typeface="Arial" pitchFamily="34" charset="0"/>
              <a:buChar char="•"/>
              <a:defRPr/>
            </a:pPr>
            <a:r>
              <a:rPr lang="en-US" sz="2400" dirty="0">
                <a:latin typeface="Arial" panose="020B0604020202020204" pitchFamily="34" charset="0"/>
                <a:cs typeface="Arial" panose="020B0604020202020204" pitchFamily="34" charset="0"/>
              </a:rPr>
              <a:t>  Same as Dining Out</a:t>
            </a:r>
          </a:p>
          <a:p>
            <a:pPr lvl="1" eaLnBrk="1" hangingPunct="1">
              <a:buFont typeface="Arial" pitchFamily="34" charset="0"/>
              <a:buChar char="•"/>
              <a:defRPr/>
            </a:pPr>
            <a:r>
              <a:rPr lang="en-US" sz="2400" dirty="0">
                <a:latin typeface="Arial" panose="020B0604020202020204" pitchFamily="34" charset="0"/>
                <a:cs typeface="Arial" panose="020B0604020202020204" pitchFamily="34" charset="0"/>
              </a:rPr>
              <a:t>  Held to </a:t>
            </a:r>
            <a:r>
              <a:rPr lang="en-US" sz="2400" dirty="0">
                <a:solidFill>
                  <a:srgbClr val="006600"/>
                </a:solidFill>
                <a:latin typeface="Arial" panose="020B0604020202020204" pitchFamily="34" charset="0"/>
                <a:cs typeface="Arial" panose="020B0604020202020204" pitchFamily="34" charset="0"/>
              </a:rPr>
              <a:t>celebrate a special military occasion</a:t>
            </a:r>
          </a:p>
        </p:txBody>
      </p:sp>
      <p:sp>
        <p:nvSpPr>
          <p:cNvPr id="3" name="Rectangle 2"/>
          <p:cNvSpPr/>
          <p:nvPr/>
        </p:nvSpPr>
        <p:spPr>
          <a:xfrm>
            <a:off x="786384" y="6528816"/>
            <a:ext cx="3231434" cy="23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Dining &amp; Balls</a:t>
            </a:r>
          </a:p>
        </p:txBody>
      </p:sp>
    </p:spTree>
    <p:extLst>
      <p:ext uri="{BB962C8B-B14F-4D97-AF65-F5344CB8AC3E}">
        <p14:creationId xmlns:p14="http://schemas.microsoft.com/office/powerpoint/2010/main" val="247009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724298" y="1262743"/>
            <a:ext cx="9248502" cy="119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es-PY" altLang="en-US" sz="2400" dirty="0"/>
              <a:t>  Napkin--After being seated, unfold the napkin and place it across your knee; if away from the table </a:t>
            </a:r>
            <a:r>
              <a:rPr lang="es-PY" altLang="en-US" sz="2400" dirty="0" err="1"/>
              <a:t>during</a:t>
            </a:r>
            <a:r>
              <a:rPr lang="es-PY" altLang="en-US" sz="2400" dirty="0"/>
              <a:t> the meal, place it in your seat; after the meal, place it neatly to the left of your plate</a:t>
            </a:r>
          </a:p>
        </p:txBody>
      </p:sp>
      <p:sp>
        <p:nvSpPr>
          <p:cNvPr id="6" name="Text Box 6"/>
          <p:cNvSpPr txBox="1">
            <a:spLocks noChangeArrowheads="1"/>
          </p:cNvSpPr>
          <p:nvPr/>
        </p:nvSpPr>
        <p:spPr bwMode="auto">
          <a:xfrm>
            <a:off x="1756694" y="2687826"/>
            <a:ext cx="9341613"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Tx/>
              <a:buChar char="•"/>
            </a:pPr>
            <a:r>
              <a:rPr lang="en-US" altLang="en-US" sz="2400" dirty="0"/>
              <a:t>  Hostess should </a:t>
            </a:r>
            <a:r>
              <a:rPr lang="en-US" altLang="en-US" sz="2400" i="1" u="sng" dirty="0">
                <a:solidFill>
                  <a:srgbClr val="006600"/>
                </a:solidFill>
              </a:rPr>
              <a:t>always</a:t>
            </a:r>
            <a:r>
              <a:rPr lang="en-US" altLang="en-US" sz="2400" dirty="0"/>
              <a:t> lead the dining—wait until she begins then you may follow </a:t>
            </a:r>
          </a:p>
          <a:p>
            <a:pPr eaLnBrk="1" hangingPunct="1">
              <a:spcBef>
                <a:spcPct val="20000"/>
              </a:spcBef>
              <a:buFontTx/>
              <a:buChar char="•"/>
            </a:pPr>
            <a:endParaRPr lang="en-US" altLang="en-US" sz="2200" b="1" dirty="0">
              <a:latin typeface="Calibri" panose="020F0502020204030204" pitchFamily="34" charset="0"/>
            </a:endParaRPr>
          </a:p>
        </p:txBody>
      </p:sp>
      <p:sp>
        <p:nvSpPr>
          <p:cNvPr id="7" name="Text Box 3"/>
          <p:cNvSpPr txBox="1">
            <a:spLocks noChangeArrowheads="1"/>
          </p:cNvSpPr>
          <p:nvPr/>
        </p:nvSpPr>
        <p:spPr bwMode="auto">
          <a:xfrm>
            <a:off x="1628504" y="3568882"/>
            <a:ext cx="864262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es-PY" altLang="en-US" sz="2400" dirty="0"/>
              <a:t>  Bread, rolls or toast--break with the hands, do not cut with a knife, never butter an entire slice of bread or toast</a:t>
            </a:r>
          </a:p>
          <a:p>
            <a:endParaRPr lang="en-US" altLang="en-US" sz="2200" b="1" dirty="0">
              <a:latin typeface="Calibri" panose="020F0502020204030204" pitchFamily="34" charset="0"/>
            </a:endParaRPr>
          </a:p>
        </p:txBody>
      </p:sp>
      <p:sp>
        <p:nvSpPr>
          <p:cNvPr id="8" name="Text Box 3"/>
          <p:cNvSpPr txBox="1">
            <a:spLocks noChangeArrowheads="1"/>
          </p:cNvSpPr>
          <p:nvPr/>
        </p:nvSpPr>
        <p:spPr bwMode="auto">
          <a:xfrm>
            <a:off x="1628504" y="4437529"/>
            <a:ext cx="86750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es-PY" altLang="en-US" sz="2400" dirty="0"/>
              <a:t>  Eating Style:  International (fork remains in left hand-knife remains in right) or American (fork switches from right &gt; left &gt; right when cutting/eating food) is equally acceptable.</a:t>
            </a:r>
            <a:endParaRPr lang="en-US" altLang="en-US" sz="2400" dirty="0"/>
          </a:p>
        </p:txBody>
      </p:sp>
      <p:sp>
        <p:nvSpPr>
          <p:cNvPr id="3" name="Rectangle 2"/>
          <p:cNvSpPr/>
          <p:nvPr/>
        </p:nvSpPr>
        <p:spPr>
          <a:xfrm>
            <a:off x="832104" y="6437376"/>
            <a:ext cx="3410712" cy="329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Rules to Remember</a:t>
            </a:r>
          </a:p>
        </p:txBody>
      </p:sp>
    </p:spTree>
    <p:extLst>
      <p:ext uri="{BB962C8B-B14F-4D97-AF65-F5344CB8AC3E}">
        <p14:creationId xmlns:p14="http://schemas.microsoft.com/office/powerpoint/2010/main" val="16306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824039" y="1724026"/>
            <a:ext cx="85439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0" b="1" i="1" u="sng" dirty="0">
                <a:latin typeface="Calibri" panose="020F0502020204030204" pitchFamily="34" charset="0"/>
              </a:rPr>
              <a:t>QUIZ</a:t>
            </a:r>
          </a:p>
        </p:txBody>
      </p:sp>
      <p:sp>
        <p:nvSpPr>
          <p:cNvPr id="5" name="Text Box 6"/>
          <p:cNvSpPr txBox="1">
            <a:spLocks noChangeArrowheads="1"/>
          </p:cNvSpPr>
          <p:nvPr/>
        </p:nvSpPr>
        <p:spPr bwMode="auto">
          <a:xfrm rot="20572469">
            <a:off x="6482485" y="866776"/>
            <a:ext cx="81899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0" b="1" dirty="0">
                <a:latin typeface="Times New Roman" panose="02020603050405020304" pitchFamily="18" charset="0"/>
              </a:rPr>
              <a:t>?</a:t>
            </a:r>
          </a:p>
        </p:txBody>
      </p:sp>
      <p:sp>
        <p:nvSpPr>
          <p:cNvPr id="6" name="Text Box 6"/>
          <p:cNvSpPr txBox="1">
            <a:spLocks noChangeArrowheads="1"/>
          </p:cNvSpPr>
          <p:nvPr/>
        </p:nvSpPr>
        <p:spPr bwMode="auto">
          <a:xfrm rot="20572469">
            <a:off x="2315422" y="1019176"/>
            <a:ext cx="81899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0" b="1" dirty="0">
                <a:latin typeface="Times New Roman" panose="02020603050405020304" pitchFamily="18" charset="0"/>
              </a:rPr>
              <a:t>?</a:t>
            </a:r>
          </a:p>
        </p:txBody>
      </p:sp>
      <p:sp>
        <p:nvSpPr>
          <p:cNvPr id="7" name="Text Box 8"/>
          <p:cNvSpPr txBox="1">
            <a:spLocks noChangeArrowheads="1"/>
          </p:cNvSpPr>
          <p:nvPr/>
        </p:nvSpPr>
        <p:spPr bwMode="auto">
          <a:xfrm rot="1353006">
            <a:off x="8407446" y="4121059"/>
            <a:ext cx="81899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0" b="1" dirty="0">
                <a:solidFill>
                  <a:srgbClr val="006600"/>
                </a:solidFill>
                <a:latin typeface="Times New Roman" panose="02020603050405020304" pitchFamily="18" charset="0"/>
              </a:rPr>
              <a:t>?</a:t>
            </a:r>
          </a:p>
        </p:txBody>
      </p:sp>
      <p:sp>
        <p:nvSpPr>
          <p:cNvPr id="8" name="Text Box 5"/>
          <p:cNvSpPr txBox="1">
            <a:spLocks noChangeArrowheads="1"/>
          </p:cNvSpPr>
          <p:nvPr/>
        </p:nvSpPr>
        <p:spPr bwMode="auto">
          <a:xfrm rot="1576577">
            <a:off x="2981110" y="4578351"/>
            <a:ext cx="81899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0" b="1" dirty="0">
                <a:solidFill>
                  <a:srgbClr val="006600"/>
                </a:solidFill>
                <a:latin typeface="Times New Roman" panose="02020603050405020304" pitchFamily="18" charset="0"/>
              </a:rPr>
              <a:t>?</a:t>
            </a:r>
          </a:p>
        </p:txBody>
      </p:sp>
      <p:sp>
        <p:nvSpPr>
          <p:cNvPr id="9" name="Text Box 8"/>
          <p:cNvSpPr txBox="1">
            <a:spLocks noChangeArrowheads="1"/>
          </p:cNvSpPr>
          <p:nvPr/>
        </p:nvSpPr>
        <p:spPr bwMode="auto">
          <a:xfrm rot="1353006">
            <a:off x="4367416" y="1029933"/>
            <a:ext cx="81899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0" b="1" dirty="0">
                <a:solidFill>
                  <a:srgbClr val="006600"/>
                </a:solidFill>
                <a:latin typeface="Times New Roman" panose="02020603050405020304" pitchFamily="18" charset="0"/>
              </a:rPr>
              <a:t>?</a:t>
            </a:r>
          </a:p>
        </p:txBody>
      </p:sp>
      <p:sp>
        <p:nvSpPr>
          <p:cNvPr id="10" name="Text Box 6"/>
          <p:cNvSpPr txBox="1">
            <a:spLocks noChangeArrowheads="1"/>
          </p:cNvSpPr>
          <p:nvPr/>
        </p:nvSpPr>
        <p:spPr bwMode="auto">
          <a:xfrm rot="20572469">
            <a:off x="5970140" y="4484112"/>
            <a:ext cx="81899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0" b="1" dirty="0">
                <a:latin typeface="Times New Roman" panose="02020603050405020304" pitchFamily="18" charset="0"/>
              </a:rPr>
              <a:t>?</a:t>
            </a:r>
          </a:p>
        </p:txBody>
      </p:sp>
      <p:sp>
        <p:nvSpPr>
          <p:cNvPr id="11" name="Text Box 6"/>
          <p:cNvSpPr txBox="1">
            <a:spLocks noChangeArrowheads="1"/>
          </p:cNvSpPr>
          <p:nvPr/>
        </p:nvSpPr>
        <p:spPr bwMode="auto">
          <a:xfrm rot="3117660">
            <a:off x="8192876" y="1108320"/>
            <a:ext cx="81899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0" b="1" dirty="0">
                <a:latin typeface="Times New Roman" panose="02020603050405020304" pitchFamily="18" charset="0"/>
              </a:rPr>
              <a:t>?</a:t>
            </a:r>
          </a:p>
        </p:txBody>
      </p:sp>
    </p:spTree>
    <p:extLst>
      <p:ext uri="{BB962C8B-B14F-4D97-AF65-F5344CB8AC3E}">
        <p14:creationId xmlns:p14="http://schemas.microsoft.com/office/powerpoint/2010/main" val="941670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671" y="1626669"/>
            <a:ext cx="8686800" cy="4027857"/>
          </a:xfrm>
        </p:spPr>
        <p:txBody>
          <a:bodyPr/>
          <a:lstStyle/>
          <a:p>
            <a:pPr marL="0" indent="0">
              <a:buNone/>
            </a:pPr>
            <a:r>
              <a:rPr lang="en-US" sz="2400" dirty="0">
                <a:latin typeface="Arial" panose="020B0604020202020204" pitchFamily="34" charset="0"/>
                <a:cs typeface="Arial" panose="020B0604020202020204" pitchFamily="34" charset="0"/>
              </a:rPr>
              <a:t>This 1-hour lesson on protocol and etiquette is presented by a guest speaker.  This lesson will cover Department of Army regulations concerning customs, courtesies, and traditions of the military.  As a military spouse, you will attend many social and official occasions that are structured by long traditions.  This lesson provides concise guidance and information for those special and challenging situations.  As a result of this lesson, military spouses will have a better understanding of the Army’s customs, courtesies, and traditions.</a:t>
            </a:r>
          </a:p>
          <a:p>
            <a:endParaRPr lang="en-US" dirty="0"/>
          </a:p>
        </p:txBody>
      </p:sp>
      <p:sp>
        <p:nvSpPr>
          <p:cNvPr id="4" name="Slide Number Placeholder 3"/>
          <p:cNvSpPr>
            <a:spLocks noGrp="1"/>
          </p:cNvSpPr>
          <p:nvPr>
            <p:ph type="sldNum" sz="quarter" idx="12"/>
          </p:nvPr>
        </p:nvSpPr>
        <p:spPr/>
        <p:txBody>
          <a:bodyPr/>
          <a:lstStyle/>
          <a:p>
            <a:fld id="{77ADF01C-8F8A-460C-BEEB-51E65BAD3478}" type="slidenum">
              <a:rPr lang="en-US" smtClean="0"/>
              <a:pPr/>
              <a:t>2</a:t>
            </a:fld>
            <a:endParaRPr lang="en-US" dirty="0"/>
          </a:p>
        </p:txBody>
      </p:sp>
      <p:sp>
        <p:nvSpPr>
          <p:cNvPr id="2" name="Rectangle 1"/>
          <p:cNvSpPr/>
          <p:nvPr/>
        </p:nvSpPr>
        <p:spPr>
          <a:xfrm>
            <a:off x="768096" y="6492240"/>
            <a:ext cx="2441448"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Lesson Scope</a:t>
            </a:r>
          </a:p>
        </p:txBody>
      </p:sp>
    </p:spTree>
    <p:extLst>
      <p:ext uri="{BB962C8B-B14F-4D97-AF65-F5344CB8AC3E}">
        <p14:creationId xmlns:p14="http://schemas.microsoft.com/office/powerpoint/2010/main" val="274456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606459" y="1736681"/>
            <a:ext cx="8791575" cy="14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A gentleman has just been introduced to a lady.  </a:t>
            </a:r>
          </a:p>
          <a:p>
            <a:r>
              <a:rPr lang="es-PY" altLang="en-US" sz="3000" b="1" dirty="0" err="1">
                <a:latin typeface="Calibri" panose="020F0502020204030204" pitchFamily="34" charset="0"/>
              </a:rPr>
              <a:t>What</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happen</a:t>
            </a:r>
            <a:r>
              <a:rPr lang="es-PY" altLang="en-US" sz="3000" b="1" dirty="0">
                <a:latin typeface="Calibri" panose="020F0502020204030204" pitchFamily="34" charset="0"/>
              </a:rPr>
              <a:t> </a:t>
            </a:r>
            <a:r>
              <a:rPr lang="es-PY" altLang="en-US" sz="3000" b="1" dirty="0" err="1">
                <a:latin typeface="Calibri" panose="020F0502020204030204" pitchFamily="34" charset="0"/>
              </a:rPr>
              <a:t>next</a:t>
            </a:r>
            <a:r>
              <a:rPr lang="es-PY" altLang="en-US" sz="3000" b="1" dirty="0">
                <a:latin typeface="Calibri" panose="020F0502020204030204" pitchFamily="34" charset="0"/>
              </a:rPr>
              <a:t>?</a:t>
            </a:r>
          </a:p>
          <a:p>
            <a:endParaRPr lang="es-PY" altLang="en-US" sz="3000" b="1" dirty="0">
              <a:latin typeface="Calibri" panose="020F0502020204030204" pitchFamily="34" charset="0"/>
            </a:endParaRPr>
          </a:p>
        </p:txBody>
      </p:sp>
      <p:sp>
        <p:nvSpPr>
          <p:cNvPr id="5" name="Text Box 3"/>
          <p:cNvSpPr txBox="1">
            <a:spLocks noChangeArrowheads="1"/>
          </p:cNvSpPr>
          <p:nvPr/>
        </p:nvSpPr>
        <p:spPr bwMode="auto">
          <a:xfrm>
            <a:off x="2222500" y="2544763"/>
            <a:ext cx="79883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14350" indent="-514350">
              <a:buAutoNum type="alphaLcPeriod"/>
            </a:pPr>
            <a:r>
              <a:rPr lang="es-PY" altLang="en-US" sz="3000" b="1" dirty="0">
                <a:latin typeface="Calibri" panose="020F0502020204030204" pitchFamily="34" charset="0"/>
              </a:rPr>
              <a:t>The gentleman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extend</a:t>
            </a:r>
            <a:r>
              <a:rPr lang="es-PY" altLang="en-US" sz="3000" b="1" dirty="0">
                <a:latin typeface="Calibri" panose="020F0502020204030204" pitchFamily="34" charset="0"/>
              </a:rPr>
              <a:t> </a:t>
            </a:r>
            <a:r>
              <a:rPr lang="es-PY" altLang="en-US" sz="3000" b="1" dirty="0" err="1">
                <a:latin typeface="Calibri" panose="020F0502020204030204" pitchFamily="34" charset="0"/>
              </a:rPr>
              <a:t>his</a:t>
            </a:r>
            <a:r>
              <a:rPr lang="es-PY" altLang="en-US" sz="3000" b="1" dirty="0">
                <a:latin typeface="Calibri" panose="020F0502020204030204" pitchFamily="34" charset="0"/>
              </a:rPr>
              <a:t> hand </a:t>
            </a:r>
            <a:r>
              <a:rPr lang="es-PY" altLang="en-US" sz="3000" b="1" dirty="0" err="1">
                <a:latin typeface="Calibri" panose="020F0502020204030204" pitchFamily="34" charset="0"/>
              </a:rPr>
              <a:t>first</a:t>
            </a:r>
            <a:r>
              <a:rPr lang="es-PY" altLang="en-US" sz="3000" b="1" dirty="0">
                <a:latin typeface="Calibri" panose="020F0502020204030204" pitchFamily="34" charset="0"/>
              </a:rPr>
              <a:t> to </a:t>
            </a:r>
            <a:r>
              <a:rPr lang="es-PY" altLang="en-US" sz="3000" b="1" dirty="0" err="1">
                <a:latin typeface="Calibri" panose="020F0502020204030204" pitchFamily="34" charset="0"/>
              </a:rPr>
              <a:t>shake</a:t>
            </a:r>
            <a:r>
              <a:rPr lang="es-PY" altLang="en-US" sz="3000" b="1" dirty="0">
                <a:latin typeface="Calibri" panose="020F0502020204030204" pitchFamily="34" charset="0"/>
              </a:rPr>
              <a:t> </a:t>
            </a:r>
            <a:r>
              <a:rPr lang="es-PY" altLang="en-US" sz="3000" b="1" dirty="0" err="1">
                <a:latin typeface="Calibri" panose="020F0502020204030204" pitchFamily="34" charset="0"/>
              </a:rPr>
              <a:t>her</a:t>
            </a:r>
            <a:r>
              <a:rPr lang="es-PY" altLang="en-US" sz="3000" b="1" dirty="0">
                <a:latin typeface="Calibri" panose="020F0502020204030204" pitchFamily="34" charset="0"/>
              </a:rPr>
              <a:t> hand.</a:t>
            </a:r>
          </a:p>
          <a:p>
            <a:pPr marL="514350" indent="-514350">
              <a:buAutoNum type="alphaLcPeriod"/>
            </a:pPr>
            <a:endParaRPr lang="en-US" altLang="en-US" sz="3000" dirty="0">
              <a:latin typeface="Calibri" panose="020F0502020204030204" pitchFamily="34" charset="0"/>
            </a:endParaRPr>
          </a:p>
        </p:txBody>
      </p:sp>
      <p:sp>
        <p:nvSpPr>
          <p:cNvPr id="6" name="Text Box 4"/>
          <p:cNvSpPr txBox="1">
            <a:spLocks noChangeArrowheads="1"/>
          </p:cNvSpPr>
          <p:nvPr/>
        </p:nvSpPr>
        <p:spPr bwMode="auto">
          <a:xfrm>
            <a:off x="2222500" y="3649663"/>
            <a:ext cx="79883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14350" indent="-514350">
              <a:buAutoNum type="alphaLcPeriod" startAt="2"/>
            </a:pPr>
            <a:r>
              <a:rPr lang="es-PY" altLang="en-US" sz="3000" b="1" dirty="0">
                <a:latin typeface="Calibri" panose="020F0502020204030204" pitchFamily="34" charset="0"/>
              </a:rPr>
              <a:t>The lady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extend</a:t>
            </a:r>
            <a:r>
              <a:rPr lang="es-PY" altLang="en-US" sz="3000" b="1" dirty="0">
                <a:latin typeface="Calibri" panose="020F0502020204030204" pitchFamily="34" charset="0"/>
              </a:rPr>
              <a:t> </a:t>
            </a:r>
            <a:r>
              <a:rPr lang="es-PY" altLang="en-US" sz="3000" b="1" dirty="0" err="1">
                <a:latin typeface="Calibri" panose="020F0502020204030204" pitchFamily="34" charset="0"/>
              </a:rPr>
              <a:t>her</a:t>
            </a:r>
            <a:r>
              <a:rPr lang="es-PY" altLang="en-US" sz="3000" b="1" dirty="0">
                <a:latin typeface="Calibri" panose="020F0502020204030204" pitchFamily="34" charset="0"/>
              </a:rPr>
              <a:t> hand </a:t>
            </a:r>
            <a:r>
              <a:rPr lang="es-PY" altLang="en-US" sz="3000" b="1" dirty="0" err="1">
                <a:latin typeface="Calibri" panose="020F0502020204030204" pitchFamily="34" charset="0"/>
              </a:rPr>
              <a:t>first</a:t>
            </a:r>
            <a:r>
              <a:rPr lang="es-PY" altLang="en-US" sz="3000" b="1" dirty="0">
                <a:latin typeface="Calibri" panose="020F0502020204030204" pitchFamily="34" charset="0"/>
              </a:rPr>
              <a:t> to </a:t>
            </a:r>
            <a:r>
              <a:rPr lang="es-PY" altLang="en-US" sz="3000" b="1" dirty="0" err="1">
                <a:latin typeface="Calibri" panose="020F0502020204030204" pitchFamily="34" charset="0"/>
              </a:rPr>
              <a:t>shake</a:t>
            </a:r>
            <a:r>
              <a:rPr lang="es-PY" altLang="en-US" sz="3000" b="1" dirty="0">
                <a:latin typeface="Calibri" panose="020F0502020204030204" pitchFamily="34" charset="0"/>
              </a:rPr>
              <a:t> </a:t>
            </a:r>
            <a:r>
              <a:rPr lang="es-PY" altLang="en-US" sz="3000" b="1" dirty="0" err="1">
                <a:latin typeface="Calibri" panose="020F0502020204030204" pitchFamily="34" charset="0"/>
              </a:rPr>
              <a:t>his</a:t>
            </a:r>
            <a:r>
              <a:rPr lang="es-PY" altLang="en-US" sz="3000" b="1" dirty="0">
                <a:latin typeface="Calibri" panose="020F0502020204030204" pitchFamily="34" charset="0"/>
              </a:rPr>
              <a:t> hand.</a:t>
            </a:r>
          </a:p>
          <a:p>
            <a:pPr marL="514350" indent="-514350">
              <a:buAutoNum type="alphaLcPeriod" startAt="2"/>
            </a:pPr>
            <a:endParaRPr lang="es-PY" altLang="en-US" sz="3000" b="1" dirty="0">
              <a:latin typeface="Calibri" panose="020F0502020204030204" pitchFamily="34" charset="0"/>
            </a:endParaRPr>
          </a:p>
          <a:p>
            <a:pPr marL="514350" indent="-514350">
              <a:buAutoNum type="alphaLcPeriod" startAt="2"/>
            </a:pPr>
            <a:endParaRPr lang="en-US" altLang="en-US" sz="3000" dirty="0">
              <a:latin typeface="Calibri" panose="020F0502020204030204" pitchFamily="34" charset="0"/>
            </a:endParaRPr>
          </a:p>
        </p:txBody>
      </p:sp>
      <p:sp>
        <p:nvSpPr>
          <p:cNvPr id="8" name="Text Box 5"/>
          <p:cNvSpPr txBox="1">
            <a:spLocks noChangeArrowheads="1"/>
          </p:cNvSpPr>
          <p:nvPr/>
        </p:nvSpPr>
        <p:spPr bwMode="auto">
          <a:xfrm>
            <a:off x="2222500" y="4754563"/>
            <a:ext cx="7835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marL="514350" indent="-5143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lphaLcPeriod" startAt="3"/>
            </a:pPr>
            <a:r>
              <a:rPr lang="es-PY" altLang="en-US" sz="3000" b="1" dirty="0" err="1">
                <a:latin typeface="Calibri" panose="020F0502020204030204" pitchFamily="34" charset="0"/>
              </a:rPr>
              <a:t>Today</a:t>
            </a:r>
            <a:r>
              <a:rPr lang="es-PY" altLang="en-US" sz="3000" b="1" dirty="0">
                <a:latin typeface="Calibri" panose="020F0502020204030204" pitchFamily="34" charset="0"/>
              </a:rPr>
              <a:t>, it </a:t>
            </a:r>
            <a:r>
              <a:rPr lang="es-PY" altLang="en-US" sz="3000" b="1" dirty="0" err="1">
                <a:latin typeface="Calibri" panose="020F0502020204030204" pitchFamily="34" charset="0"/>
              </a:rPr>
              <a:t>doesn't</a:t>
            </a:r>
            <a:r>
              <a:rPr lang="es-PY" altLang="en-US" sz="3000" b="1" dirty="0">
                <a:latin typeface="Calibri" panose="020F0502020204030204" pitchFamily="34" charset="0"/>
              </a:rPr>
              <a:t> </a:t>
            </a:r>
            <a:r>
              <a:rPr lang="es-PY" altLang="en-US" sz="3000" b="1" dirty="0" err="1">
                <a:latin typeface="Calibri" panose="020F0502020204030204" pitchFamily="34" charset="0"/>
              </a:rPr>
              <a:t>matter</a:t>
            </a:r>
            <a:r>
              <a:rPr lang="es-PY" altLang="en-US" sz="3000" b="1" dirty="0">
                <a:latin typeface="Calibri" panose="020F0502020204030204" pitchFamily="34" charset="0"/>
              </a:rPr>
              <a:t> </a:t>
            </a:r>
            <a:r>
              <a:rPr lang="es-PY" altLang="en-US" sz="3000" b="1" dirty="0" err="1">
                <a:latin typeface="Calibri" panose="020F0502020204030204" pitchFamily="34" charset="0"/>
              </a:rPr>
              <a:t>who</a:t>
            </a:r>
            <a:r>
              <a:rPr lang="es-PY" altLang="en-US" sz="3000" b="1" dirty="0">
                <a:latin typeface="Calibri" panose="020F0502020204030204" pitchFamily="34" charset="0"/>
              </a:rPr>
              <a:t> </a:t>
            </a:r>
            <a:r>
              <a:rPr lang="es-PY" altLang="en-US" sz="3000" b="1" dirty="0" err="1">
                <a:latin typeface="Calibri" panose="020F0502020204030204" pitchFamily="34" charset="0"/>
              </a:rPr>
              <a:t>offers</a:t>
            </a:r>
            <a:r>
              <a:rPr lang="es-PY" altLang="en-US" sz="3000" b="1" dirty="0">
                <a:latin typeface="Calibri" panose="020F0502020204030204" pitchFamily="34" charset="0"/>
              </a:rPr>
              <a:t> to </a:t>
            </a:r>
            <a:r>
              <a:rPr lang="es-PY" altLang="en-US" sz="3000" b="1" dirty="0" err="1">
                <a:latin typeface="Calibri" panose="020F0502020204030204" pitchFamily="34" charset="0"/>
              </a:rPr>
              <a:t>shake</a:t>
            </a:r>
            <a:endParaRPr lang="es-PY" altLang="en-US" sz="3000" b="1" dirty="0">
              <a:latin typeface="Calibri" panose="020F0502020204030204" pitchFamily="34" charset="0"/>
            </a:endParaRPr>
          </a:p>
          <a:p>
            <a:r>
              <a:rPr lang="es-PY" altLang="en-US" sz="3000" b="1" dirty="0">
                <a:latin typeface="Calibri" panose="020F0502020204030204" pitchFamily="34" charset="0"/>
              </a:rPr>
              <a:t>hands </a:t>
            </a:r>
            <a:r>
              <a:rPr lang="es-PY" altLang="en-US" sz="3000" b="1" dirty="0" err="1">
                <a:latin typeface="Calibri" panose="020F0502020204030204" pitchFamily="34" charset="0"/>
              </a:rPr>
              <a:t>first</a:t>
            </a:r>
            <a:r>
              <a:rPr lang="es-PY" altLang="en-US" sz="3000" b="1" dirty="0">
                <a:latin typeface="Calibri" panose="020F0502020204030204" pitchFamily="34" charset="0"/>
              </a:rPr>
              <a:t>.</a:t>
            </a:r>
            <a:endParaRPr lang="en-US" altLang="en-US" sz="3000" b="1" dirty="0">
              <a:latin typeface="Calibri" panose="020F0502020204030204" pitchFamily="34" charset="0"/>
            </a:endParaRPr>
          </a:p>
        </p:txBody>
      </p:sp>
      <p:sp>
        <p:nvSpPr>
          <p:cNvPr id="3" name="Rectangle 2"/>
          <p:cNvSpPr/>
          <p:nvPr/>
        </p:nvSpPr>
        <p:spPr>
          <a:xfrm>
            <a:off x="768096" y="6492240"/>
            <a:ext cx="2615184" cy="246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Questions # 1</a:t>
            </a:r>
          </a:p>
        </p:txBody>
      </p:sp>
    </p:spTree>
    <p:extLst>
      <p:ext uri="{BB962C8B-B14F-4D97-AF65-F5344CB8AC3E}">
        <p14:creationId xmlns:p14="http://schemas.microsoft.com/office/powerpoint/2010/main" val="3857983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606459" y="1736681"/>
            <a:ext cx="8791575" cy="14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A gentleman has just been introduced to a lady.  </a:t>
            </a:r>
          </a:p>
          <a:p>
            <a:r>
              <a:rPr lang="es-PY" altLang="en-US" sz="3000" b="1" dirty="0" err="1">
                <a:latin typeface="Calibri" panose="020F0502020204030204" pitchFamily="34" charset="0"/>
              </a:rPr>
              <a:t>What</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happen</a:t>
            </a:r>
            <a:r>
              <a:rPr lang="es-PY" altLang="en-US" sz="3000" b="1" dirty="0">
                <a:latin typeface="Calibri" panose="020F0502020204030204" pitchFamily="34" charset="0"/>
              </a:rPr>
              <a:t> </a:t>
            </a:r>
            <a:r>
              <a:rPr lang="es-PY" altLang="en-US" sz="3000" b="1" dirty="0" err="1">
                <a:latin typeface="Calibri" panose="020F0502020204030204" pitchFamily="34" charset="0"/>
              </a:rPr>
              <a:t>next</a:t>
            </a:r>
            <a:r>
              <a:rPr lang="es-PY" altLang="en-US" sz="3000" b="1" dirty="0">
                <a:latin typeface="Calibri" panose="020F0502020204030204" pitchFamily="34" charset="0"/>
              </a:rPr>
              <a:t>?</a:t>
            </a:r>
          </a:p>
          <a:p>
            <a:endParaRPr lang="es-PY" altLang="en-US" sz="3000" b="1" dirty="0">
              <a:latin typeface="Calibri" panose="020F0502020204030204" pitchFamily="34" charset="0"/>
            </a:endParaRPr>
          </a:p>
        </p:txBody>
      </p:sp>
      <p:sp>
        <p:nvSpPr>
          <p:cNvPr id="5" name="Text Box 3"/>
          <p:cNvSpPr txBox="1">
            <a:spLocks noChangeArrowheads="1"/>
          </p:cNvSpPr>
          <p:nvPr/>
        </p:nvSpPr>
        <p:spPr bwMode="auto">
          <a:xfrm>
            <a:off x="2222500" y="2544763"/>
            <a:ext cx="79883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14350" indent="-514350">
              <a:buAutoNum type="alphaLcPeriod"/>
            </a:pPr>
            <a:r>
              <a:rPr lang="es-PY" altLang="en-US" sz="3000" b="1" dirty="0">
                <a:latin typeface="Calibri" panose="020F0502020204030204" pitchFamily="34" charset="0"/>
              </a:rPr>
              <a:t>The gentleman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extend</a:t>
            </a:r>
            <a:r>
              <a:rPr lang="es-PY" altLang="en-US" sz="3000" b="1" dirty="0">
                <a:latin typeface="Calibri" panose="020F0502020204030204" pitchFamily="34" charset="0"/>
              </a:rPr>
              <a:t> </a:t>
            </a:r>
            <a:r>
              <a:rPr lang="es-PY" altLang="en-US" sz="3000" b="1" dirty="0" err="1">
                <a:latin typeface="Calibri" panose="020F0502020204030204" pitchFamily="34" charset="0"/>
              </a:rPr>
              <a:t>his</a:t>
            </a:r>
            <a:r>
              <a:rPr lang="es-PY" altLang="en-US" sz="3000" b="1" dirty="0">
                <a:latin typeface="Calibri" panose="020F0502020204030204" pitchFamily="34" charset="0"/>
              </a:rPr>
              <a:t> hand </a:t>
            </a:r>
            <a:r>
              <a:rPr lang="es-PY" altLang="en-US" sz="3000" b="1" dirty="0" err="1">
                <a:latin typeface="Calibri" panose="020F0502020204030204" pitchFamily="34" charset="0"/>
              </a:rPr>
              <a:t>first</a:t>
            </a:r>
            <a:r>
              <a:rPr lang="es-PY" altLang="en-US" sz="3000" b="1" dirty="0">
                <a:latin typeface="Calibri" panose="020F0502020204030204" pitchFamily="34" charset="0"/>
              </a:rPr>
              <a:t> to </a:t>
            </a:r>
            <a:r>
              <a:rPr lang="es-PY" altLang="en-US" sz="3000" b="1" dirty="0" err="1">
                <a:latin typeface="Calibri" panose="020F0502020204030204" pitchFamily="34" charset="0"/>
              </a:rPr>
              <a:t>shake</a:t>
            </a:r>
            <a:r>
              <a:rPr lang="es-PY" altLang="en-US" sz="3000" b="1" dirty="0">
                <a:latin typeface="Calibri" panose="020F0502020204030204" pitchFamily="34" charset="0"/>
              </a:rPr>
              <a:t> </a:t>
            </a:r>
            <a:r>
              <a:rPr lang="es-PY" altLang="en-US" sz="3000" b="1" dirty="0" err="1">
                <a:latin typeface="Calibri" panose="020F0502020204030204" pitchFamily="34" charset="0"/>
              </a:rPr>
              <a:t>her</a:t>
            </a:r>
            <a:r>
              <a:rPr lang="es-PY" altLang="en-US" sz="3000" b="1" dirty="0">
                <a:latin typeface="Calibri" panose="020F0502020204030204" pitchFamily="34" charset="0"/>
              </a:rPr>
              <a:t> hand.</a:t>
            </a:r>
          </a:p>
          <a:p>
            <a:pPr marL="514350" indent="-514350">
              <a:buAutoNum type="alphaLcPeriod"/>
            </a:pPr>
            <a:endParaRPr lang="en-US" altLang="en-US" sz="3000" dirty="0">
              <a:latin typeface="Calibri" panose="020F0502020204030204" pitchFamily="34" charset="0"/>
            </a:endParaRPr>
          </a:p>
        </p:txBody>
      </p:sp>
      <p:sp>
        <p:nvSpPr>
          <p:cNvPr id="6" name="Text Box 4"/>
          <p:cNvSpPr txBox="1">
            <a:spLocks noChangeArrowheads="1"/>
          </p:cNvSpPr>
          <p:nvPr/>
        </p:nvSpPr>
        <p:spPr bwMode="auto">
          <a:xfrm>
            <a:off x="2222500" y="3649663"/>
            <a:ext cx="79883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14350" indent="-514350">
              <a:buAutoNum type="alphaLcPeriod" startAt="2"/>
            </a:pPr>
            <a:r>
              <a:rPr lang="es-PY" altLang="en-US" sz="3000" b="1" dirty="0">
                <a:latin typeface="Calibri" panose="020F0502020204030204" pitchFamily="34" charset="0"/>
              </a:rPr>
              <a:t>The lady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extend</a:t>
            </a:r>
            <a:r>
              <a:rPr lang="es-PY" altLang="en-US" sz="3000" b="1" dirty="0">
                <a:latin typeface="Calibri" panose="020F0502020204030204" pitchFamily="34" charset="0"/>
              </a:rPr>
              <a:t> </a:t>
            </a:r>
            <a:r>
              <a:rPr lang="es-PY" altLang="en-US" sz="3000" b="1" dirty="0" err="1">
                <a:latin typeface="Calibri" panose="020F0502020204030204" pitchFamily="34" charset="0"/>
              </a:rPr>
              <a:t>her</a:t>
            </a:r>
            <a:r>
              <a:rPr lang="es-PY" altLang="en-US" sz="3000" b="1" dirty="0">
                <a:latin typeface="Calibri" panose="020F0502020204030204" pitchFamily="34" charset="0"/>
              </a:rPr>
              <a:t> hand </a:t>
            </a:r>
            <a:r>
              <a:rPr lang="es-PY" altLang="en-US" sz="3000" b="1" dirty="0" err="1">
                <a:latin typeface="Calibri" panose="020F0502020204030204" pitchFamily="34" charset="0"/>
              </a:rPr>
              <a:t>first</a:t>
            </a:r>
            <a:r>
              <a:rPr lang="es-PY" altLang="en-US" sz="3000" b="1" dirty="0">
                <a:latin typeface="Calibri" panose="020F0502020204030204" pitchFamily="34" charset="0"/>
              </a:rPr>
              <a:t> to </a:t>
            </a:r>
            <a:r>
              <a:rPr lang="es-PY" altLang="en-US" sz="3000" b="1" dirty="0" err="1">
                <a:latin typeface="Calibri" panose="020F0502020204030204" pitchFamily="34" charset="0"/>
              </a:rPr>
              <a:t>shake</a:t>
            </a:r>
            <a:r>
              <a:rPr lang="es-PY" altLang="en-US" sz="3000" b="1" dirty="0">
                <a:latin typeface="Calibri" panose="020F0502020204030204" pitchFamily="34" charset="0"/>
              </a:rPr>
              <a:t> </a:t>
            </a:r>
            <a:r>
              <a:rPr lang="es-PY" altLang="en-US" sz="3000" b="1" dirty="0" err="1">
                <a:latin typeface="Calibri" panose="020F0502020204030204" pitchFamily="34" charset="0"/>
              </a:rPr>
              <a:t>his</a:t>
            </a:r>
            <a:r>
              <a:rPr lang="es-PY" altLang="en-US" sz="3000" b="1" dirty="0">
                <a:latin typeface="Calibri" panose="020F0502020204030204" pitchFamily="34" charset="0"/>
              </a:rPr>
              <a:t> hand.</a:t>
            </a:r>
          </a:p>
          <a:p>
            <a:pPr marL="514350" indent="-514350">
              <a:buAutoNum type="alphaLcPeriod" startAt="2"/>
            </a:pPr>
            <a:endParaRPr lang="es-PY" altLang="en-US" sz="3000" b="1" dirty="0">
              <a:latin typeface="Calibri" panose="020F0502020204030204" pitchFamily="34" charset="0"/>
            </a:endParaRPr>
          </a:p>
          <a:p>
            <a:pPr marL="514350" indent="-514350">
              <a:buAutoNum type="alphaLcPeriod" startAt="2"/>
            </a:pPr>
            <a:endParaRPr lang="en-US" altLang="en-US" sz="3000" dirty="0">
              <a:latin typeface="Calibri" panose="020F0502020204030204" pitchFamily="34" charset="0"/>
            </a:endParaRPr>
          </a:p>
        </p:txBody>
      </p:sp>
      <p:sp>
        <p:nvSpPr>
          <p:cNvPr id="8" name="Text Box 5"/>
          <p:cNvSpPr txBox="1">
            <a:spLocks noChangeArrowheads="1"/>
          </p:cNvSpPr>
          <p:nvPr/>
        </p:nvSpPr>
        <p:spPr bwMode="auto">
          <a:xfrm>
            <a:off x="2222500" y="4754563"/>
            <a:ext cx="7835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marL="514350" indent="-5143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lphaLcPeriod" startAt="3"/>
            </a:pPr>
            <a:r>
              <a:rPr lang="es-PY" altLang="en-US" sz="3000" b="1" dirty="0" err="1">
                <a:solidFill>
                  <a:srgbClr val="FF0000"/>
                </a:solidFill>
                <a:latin typeface="Calibri" panose="020F0502020204030204" pitchFamily="34" charset="0"/>
              </a:rPr>
              <a:t>Today</a:t>
            </a:r>
            <a:r>
              <a:rPr lang="es-PY" altLang="en-US" sz="3000" b="1" dirty="0">
                <a:solidFill>
                  <a:srgbClr val="FF0000"/>
                </a:solidFill>
                <a:latin typeface="Calibri" panose="020F0502020204030204" pitchFamily="34" charset="0"/>
              </a:rPr>
              <a:t>, it </a:t>
            </a:r>
            <a:r>
              <a:rPr lang="es-PY" altLang="en-US" sz="3000" b="1" dirty="0" err="1">
                <a:solidFill>
                  <a:srgbClr val="FF0000"/>
                </a:solidFill>
                <a:latin typeface="Calibri" panose="020F0502020204030204" pitchFamily="34" charset="0"/>
              </a:rPr>
              <a:t>doesn't</a:t>
            </a:r>
            <a:r>
              <a:rPr lang="es-PY" altLang="en-US" sz="3000" b="1" dirty="0">
                <a:solidFill>
                  <a:srgbClr val="FF0000"/>
                </a:solidFill>
                <a:latin typeface="Calibri" panose="020F0502020204030204" pitchFamily="34" charset="0"/>
              </a:rPr>
              <a:t> </a:t>
            </a:r>
            <a:r>
              <a:rPr lang="es-PY" altLang="en-US" sz="3000" b="1" dirty="0" err="1">
                <a:solidFill>
                  <a:srgbClr val="FF0000"/>
                </a:solidFill>
                <a:latin typeface="Calibri" panose="020F0502020204030204" pitchFamily="34" charset="0"/>
              </a:rPr>
              <a:t>matter</a:t>
            </a:r>
            <a:r>
              <a:rPr lang="es-PY" altLang="en-US" sz="3000" b="1" dirty="0">
                <a:solidFill>
                  <a:srgbClr val="FF0000"/>
                </a:solidFill>
                <a:latin typeface="Calibri" panose="020F0502020204030204" pitchFamily="34" charset="0"/>
              </a:rPr>
              <a:t> </a:t>
            </a:r>
            <a:r>
              <a:rPr lang="es-PY" altLang="en-US" sz="3000" b="1" dirty="0" err="1">
                <a:solidFill>
                  <a:srgbClr val="FF0000"/>
                </a:solidFill>
                <a:latin typeface="Calibri" panose="020F0502020204030204" pitchFamily="34" charset="0"/>
              </a:rPr>
              <a:t>who</a:t>
            </a:r>
            <a:r>
              <a:rPr lang="es-PY" altLang="en-US" sz="3000" b="1" dirty="0">
                <a:solidFill>
                  <a:srgbClr val="FF0000"/>
                </a:solidFill>
                <a:latin typeface="Calibri" panose="020F0502020204030204" pitchFamily="34" charset="0"/>
              </a:rPr>
              <a:t> </a:t>
            </a:r>
            <a:r>
              <a:rPr lang="es-PY" altLang="en-US" sz="3000" b="1" dirty="0" err="1">
                <a:solidFill>
                  <a:srgbClr val="FF0000"/>
                </a:solidFill>
                <a:latin typeface="Calibri" panose="020F0502020204030204" pitchFamily="34" charset="0"/>
              </a:rPr>
              <a:t>offers</a:t>
            </a:r>
            <a:r>
              <a:rPr lang="es-PY" altLang="en-US" sz="3000" b="1" dirty="0">
                <a:solidFill>
                  <a:srgbClr val="FF0000"/>
                </a:solidFill>
                <a:latin typeface="Calibri" panose="020F0502020204030204" pitchFamily="34" charset="0"/>
              </a:rPr>
              <a:t> to </a:t>
            </a:r>
            <a:r>
              <a:rPr lang="es-PY" altLang="en-US" sz="3000" b="1" dirty="0" err="1">
                <a:solidFill>
                  <a:srgbClr val="FF0000"/>
                </a:solidFill>
                <a:latin typeface="Calibri" panose="020F0502020204030204" pitchFamily="34" charset="0"/>
              </a:rPr>
              <a:t>shake</a:t>
            </a:r>
            <a:endParaRPr lang="es-PY" altLang="en-US" sz="3000" b="1" dirty="0">
              <a:solidFill>
                <a:srgbClr val="FF0000"/>
              </a:solidFill>
              <a:latin typeface="Calibri" panose="020F0502020204030204" pitchFamily="34" charset="0"/>
            </a:endParaRPr>
          </a:p>
          <a:p>
            <a:r>
              <a:rPr lang="es-PY" altLang="en-US" sz="3000" b="1" dirty="0">
                <a:solidFill>
                  <a:srgbClr val="FF0000"/>
                </a:solidFill>
                <a:latin typeface="Calibri" panose="020F0502020204030204" pitchFamily="34" charset="0"/>
              </a:rPr>
              <a:t>hands </a:t>
            </a:r>
            <a:r>
              <a:rPr lang="es-PY" altLang="en-US" sz="3000" b="1" dirty="0" err="1">
                <a:solidFill>
                  <a:srgbClr val="FF0000"/>
                </a:solidFill>
                <a:latin typeface="Calibri" panose="020F0502020204030204" pitchFamily="34" charset="0"/>
              </a:rPr>
              <a:t>first</a:t>
            </a:r>
            <a:r>
              <a:rPr lang="es-PY" altLang="en-US" sz="3000" b="1" dirty="0">
                <a:solidFill>
                  <a:srgbClr val="FF0000"/>
                </a:solidFill>
                <a:latin typeface="Calibri" panose="020F0502020204030204" pitchFamily="34" charset="0"/>
              </a:rPr>
              <a:t>.</a:t>
            </a:r>
            <a:endParaRPr lang="en-US" altLang="en-US" sz="3000" b="1" dirty="0">
              <a:solidFill>
                <a:srgbClr val="FF0000"/>
              </a:solidFill>
              <a:latin typeface="Calibri" panose="020F0502020204030204" pitchFamily="34" charset="0"/>
            </a:endParaRPr>
          </a:p>
        </p:txBody>
      </p:sp>
      <p:sp>
        <p:nvSpPr>
          <p:cNvPr id="3" name="Rectangle 2"/>
          <p:cNvSpPr/>
          <p:nvPr/>
        </p:nvSpPr>
        <p:spPr>
          <a:xfrm>
            <a:off x="740664" y="6519672"/>
            <a:ext cx="3438144" cy="338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Questions # 1 Answer</a:t>
            </a:r>
          </a:p>
        </p:txBody>
      </p:sp>
    </p:spTree>
    <p:extLst>
      <p:ext uri="{BB962C8B-B14F-4D97-AF65-F5344CB8AC3E}">
        <p14:creationId xmlns:p14="http://schemas.microsoft.com/office/powerpoint/2010/main" val="2260631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911350" y="1724938"/>
            <a:ext cx="885983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have</a:t>
            </a:r>
            <a:r>
              <a:rPr lang="es-PY" altLang="en-US" sz="3000" b="1" dirty="0">
                <a:latin typeface="Calibri" panose="020F0502020204030204" pitchFamily="34" charset="0"/>
              </a:rPr>
              <a:t> extended </a:t>
            </a:r>
            <a:r>
              <a:rPr lang="es-PY" altLang="en-US" sz="3000" b="1" dirty="0" err="1">
                <a:latin typeface="Calibri" panose="020F0502020204030204" pitchFamily="34" charset="0"/>
              </a:rPr>
              <a:t>written</a:t>
            </a:r>
            <a:r>
              <a:rPr lang="es-PY" altLang="en-US" sz="3000" b="1" dirty="0">
                <a:latin typeface="Calibri" panose="020F0502020204030204" pitchFamily="34" charset="0"/>
              </a:rPr>
              <a:t> </a:t>
            </a:r>
            <a:r>
              <a:rPr lang="es-PY" altLang="en-US" sz="3000" b="1" dirty="0" err="1">
                <a:latin typeface="Calibri" panose="020F0502020204030204" pitchFamily="34" charset="0"/>
              </a:rPr>
              <a:t>invitations</a:t>
            </a:r>
            <a:r>
              <a:rPr lang="es-PY" altLang="en-US" sz="3000" b="1" dirty="0">
                <a:latin typeface="Calibri" panose="020F0502020204030204" pitchFamily="34" charset="0"/>
              </a:rPr>
              <a:t> </a:t>
            </a:r>
            <a:r>
              <a:rPr lang="es-PY" altLang="en-US" sz="3000" b="1" dirty="0" err="1">
                <a:latin typeface="Calibri" panose="020F0502020204030204" pitchFamily="34" charset="0"/>
              </a:rPr>
              <a:t>that</a:t>
            </a:r>
            <a:r>
              <a:rPr lang="es-PY" altLang="en-US" sz="3000" b="1" dirty="0">
                <a:latin typeface="Calibri" panose="020F0502020204030204" pitchFamily="34" charset="0"/>
              </a:rPr>
              <a:t> </a:t>
            </a:r>
            <a:r>
              <a:rPr lang="es-PY" altLang="en-US" sz="3000" b="1" dirty="0" err="1">
                <a:latin typeface="Calibri" panose="020F0502020204030204" pitchFamily="34" charset="0"/>
              </a:rPr>
              <a:t>say</a:t>
            </a:r>
            <a:r>
              <a:rPr lang="es-PY" altLang="en-US" sz="3000" b="1" dirty="0">
                <a:latin typeface="Calibri" panose="020F0502020204030204" pitchFamily="34" charset="0"/>
              </a:rPr>
              <a:t> R.S.V.P </a:t>
            </a:r>
            <a:r>
              <a:rPr lang="es-PY" altLang="en-US" sz="3000" b="1" dirty="0" err="1">
                <a:latin typeface="Calibri" panose="020F0502020204030204" pitchFamily="34" charset="0"/>
              </a:rPr>
              <a:t>by</a:t>
            </a:r>
            <a:r>
              <a:rPr lang="es-PY" altLang="en-US" sz="3000" b="1" dirty="0">
                <a:latin typeface="Calibri" panose="020F0502020204030204" pitchFamily="34" charset="0"/>
              </a:rPr>
              <a:t> </a:t>
            </a:r>
            <a:r>
              <a:rPr lang="es-PY" altLang="en-US" sz="3000" b="1" dirty="0" err="1">
                <a:latin typeface="Calibri" panose="020F0502020204030204" pitchFamily="34" charset="0"/>
              </a:rPr>
              <a:t>May</a:t>
            </a:r>
            <a:r>
              <a:rPr lang="es-PY" altLang="en-US" sz="3000" b="1" dirty="0">
                <a:latin typeface="Calibri" panose="020F0502020204030204" pitchFamily="34" charset="0"/>
              </a:rPr>
              <a:t> 10.  </a:t>
            </a:r>
            <a:r>
              <a:rPr lang="es-PY" altLang="en-US" sz="3000" b="1" dirty="0" err="1">
                <a:latin typeface="Calibri" panose="020F0502020204030204" pitchFamily="34" charset="0"/>
              </a:rPr>
              <a:t>What</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do </a:t>
            </a:r>
            <a:r>
              <a:rPr lang="es-PY" altLang="en-US" sz="3000" b="1" dirty="0" err="1">
                <a:latin typeface="Calibri" panose="020F0502020204030204" pitchFamily="34" charset="0"/>
              </a:rPr>
              <a:t>about</a:t>
            </a:r>
            <a:r>
              <a:rPr lang="es-PY" altLang="en-US" sz="3000" b="1" dirty="0">
                <a:latin typeface="Calibri" panose="020F0502020204030204" pitchFamily="34" charset="0"/>
              </a:rPr>
              <a:t> </a:t>
            </a:r>
            <a:r>
              <a:rPr lang="es-PY" altLang="en-US" sz="3000" b="1" dirty="0" err="1">
                <a:latin typeface="Calibri" panose="020F0502020204030204" pitchFamily="34" charset="0"/>
              </a:rPr>
              <a:t>those</a:t>
            </a:r>
            <a:r>
              <a:rPr lang="es-PY" altLang="en-US" sz="3000" b="1" dirty="0">
                <a:latin typeface="Calibri" panose="020F0502020204030204" pitchFamily="34" charset="0"/>
              </a:rPr>
              <a:t> </a:t>
            </a:r>
            <a:r>
              <a:rPr lang="es-PY" altLang="en-US" sz="3000" b="1" dirty="0" err="1">
                <a:latin typeface="Calibri" panose="020F0502020204030204" pitchFamily="34" charset="0"/>
              </a:rPr>
              <a:t>guests</a:t>
            </a:r>
            <a:r>
              <a:rPr lang="es-PY" altLang="en-US" sz="3000" b="1" dirty="0">
                <a:latin typeface="Calibri" panose="020F0502020204030204" pitchFamily="34" charset="0"/>
              </a:rPr>
              <a:t> </a:t>
            </a:r>
            <a:r>
              <a:rPr lang="es-PY" altLang="en-US" sz="3000" b="1" dirty="0" err="1">
                <a:latin typeface="Calibri" panose="020F0502020204030204" pitchFamily="34" charset="0"/>
              </a:rPr>
              <a:t>who</a:t>
            </a:r>
            <a:r>
              <a:rPr lang="es-PY" altLang="en-US" sz="3000" b="1" dirty="0">
                <a:latin typeface="Calibri" panose="020F0502020204030204" pitchFamily="34" charset="0"/>
              </a:rPr>
              <a:t> </a:t>
            </a:r>
            <a:r>
              <a:rPr lang="es-PY" altLang="en-US" sz="3000" b="1" dirty="0" err="1">
                <a:latin typeface="Calibri" panose="020F0502020204030204" pitchFamily="34" charset="0"/>
              </a:rPr>
              <a:t>fail</a:t>
            </a:r>
            <a:r>
              <a:rPr lang="es-PY" altLang="en-US" sz="3000" b="1" dirty="0">
                <a:latin typeface="Calibri" panose="020F0502020204030204" pitchFamily="34" charset="0"/>
              </a:rPr>
              <a:t> to </a:t>
            </a:r>
            <a:r>
              <a:rPr lang="es-PY" altLang="en-US" sz="3000" b="1" dirty="0" err="1">
                <a:latin typeface="Calibri" panose="020F0502020204030204" pitchFamily="34" charset="0"/>
              </a:rPr>
              <a:t>respond</a:t>
            </a:r>
            <a:r>
              <a:rPr lang="es-PY" altLang="en-US" sz="3000" b="1" dirty="0">
                <a:latin typeface="Calibri" panose="020F0502020204030204" pitchFamily="34" charset="0"/>
              </a:rPr>
              <a:t> </a:t>
            </a:r>
            <a:r>
              <a:rPr lang="es-PY" altLang="en-US" sz="3000" b="1" dirty="0" err="1">
                <a:latin typeface="Calibri" panose="020F0502020204030204" pitchFamily="34" charset="0"/>
              </a:rPr>
              <a:t>by</a:t>
            </a:r>
            <a:r>
              <a:rPr lang="es-PY" altLang="en-US" sz="3000" b="1" dirty="0">
                <a:latin typeface="Calibri" panose="020F0502020204030204" pitchFamily="34" charset="0"/>
              </a:rPr>
              <a:t> </a:t>
            </a:r>
            <a:r>
              <a:rPr lang="es-PY" altLang="en-US" sz="3000" b="1" dirty="0" err="1">
                <a:latin typeface="Calibri" panose="020F0502020204030204" pitchFamily="34" charset="0"/>
              </a:rPr>
              <a:t>that</a:t>
            </a:r>
            <a:r>
              <a:rPr lang="es-PY" altLang="en-US" sz="3000" b="1" dirty="0">
                <a:latin typeface="Calibri" panose="020F0502020204030204" pitchFamily="34" charset="0"/>
              </a:rPr>
              <a:t> date?</a:t>
            </a:r>
          </a:p>
        </p:txBody>
      </p:sp>
      <p:sp>
        <p:nvSpPr>
          <p:cNvPr id="93187" name="Text Box 3"/>
          <p:cNvSpPr txBox="1">
            <a:spLocks noChangeArrowheads="1"/>
          </p:cNvSpPr>
          <p:nvPr/>
        </p:nvSpPr>
        <p:spPr bwMode="auto">
          <a:xfrm>
            <a:off x="2251076" y="3016250"/>
            <a:ext cx="4568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es-PY" altLang="en-US" sz="3000" b="1" dirty="0">
                <a:latin typeface="Calibri" panose="020F0502020204030204" pitchFamily="34" charset="0"/>
              </a:rPr>
              <a:t>a.  </a:t>
            </a:r>
            <a:r>
              <a:rPr lang="es-PY" altLang="en-US" sz="3000" b="1" dirty="0" err="1">
                <a:latin typeface="Calibri" panose="020F0502020204030204" pitchFamily="34" charset="0"/>
              </a:rPr>
              <a:t>Give</a:t>
            </a:r>
            <a:r>
              <a:rPr lang="es-PY" altLang="en-US" sz="3000" b="1" dirty="0">
                <a:latin typeface="Calibri" panose="020F0502020204030204" pitchFamily="34" charset="0"/>
              </a:rPr>
              <a:t> </a:t>
            </a:r>
            <a:r>
              <a:rPr lang="es-PY" altLang="en-US" sz="3000" b="1" dirty="0" err="1">
                <a:latin typeface="Calibri" panose="020F0502020204030204" pitchFamily="34" charset="0"/>
              </a:rPr>
              <a:t>them</a:t>
            </a:r>
            <a:r>
              <a:rPr lang="es-PY" altLang="en-US" sz="3000" b="1" dirty="0">
                <a:latin typeface="Calibri" panose="020F0502020204030204" pitchFamily="34" charset="0"/>
              </a:rPr>
              <a:t> a </a:t>
            </a:r>
            <a:r>
              <a:rPr lang="es-PY" altLang="en-US" sz="3000" b="1" dirty="0" err="1">
                <a:latin typeface="Calibri" panose="020F0502020204030204" pitchFamily="34" charset="0"/>
              </a:rPr>
              <a:t>little</a:t>
            </a:r>
            <a:r>
              <a:rPr lang="es-PY" altLang="en-US" sz="3000" b="1" dirty="0">
                <a:latin typeface="Calibri" panose="020F0502020204030204" pitchFamily="34" charset="0"/>
              </a:rPr>
              <a:t> </a:t>
            </a:r>
            <a:r>
              <a:rPr lang="es-PY" altLang="en-US" sz="3000" b="1" dirty="0" err="1">
                <a:latin typeface="Calibri" panose="020F0502020204030204" pitchFamily="34" charset="0"/>
              </a:rPr>
              <a:t>longer</a:t>
            </a:r>
            <a:r>
              <a:rPr lang="es-PY" altLang="en-US" sz="3000" b="1" dirty="0">
                <a:latin typeface="Calibri" panose="020F0502020204030204" pitchFamily="34" charset="0"/>
              </a:rPr>
              <a:t>.</a:t>
            </a:r>
            <a:endParaRPr lang="en-US" altLang="en-US" sz="3000" b="1" dirty="0">
              <a:latin typeface="Calibri" panose="020F0502020204030204" pitchFamily="34" charset="0"/>
            </a:endParaRPr>
          </a:p>
        </p:txBody>
      </p:sp>
      <p:sp>
        <p:nvSpPr>
          <p:cNvPr id="93188" name="Text Box 4"/>
          <p:cNvSpPr txBox="1">
            <a:spLocks noChangeArrowheads="1"/>
          </p:cNvSpPr>
          <p:nvPr/>
        </p:nvSpPr>
        <p:spPr bwMode="auto">
          <a:xfrm>
            <a:off x="2251076" y="4064000"/>
            <a:ext cx="53054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es-PY" altLang="en-US" sz="3000" b="1" dirty="0">
                <a:latin typeface="Calibri" panose="020F0502020204030204" pitchFamily="34" charset="0"/>
              </a:rPr>
              <a:t>b.  </a:t>
            </a:r>
            <a:r>
              <a:rPr lang="es-PY" altLang="en-US" sz="3000" b="1" dirty="0" err="1">
                <a:latin typeface="Calibri" panose="020F0502020204030204" pitchFamily="34" charset="0"/>
              </a:rPr>
              <a:t>Assume</a:t>
            </a:r>
            <a:r>
              <a:rPr lang="es-PY" altLang="en-US" sz="3000" b="1" dirty="0">
                <a:latin typeface="Calibri" panose="020F0502020204030204" pitchFamily="34" charset="0"/>
              </a:rPr>
              <a:t> </a:t>
            </a:r>
            <a:r>
              <a:rPr lang="es-PY" altLang="en-US" sz="3000" b="1" dirty="0" err="1">
                <a:latin typeface="Calibri" panose="020F0502020204030204" pitchFamily="34" charset="0"/>
              </a:rPr>
              <a:t>they</a:t>
            </a:r>
            <a:r>
              <a:rPr lang="es-PY" altLang="en-US" sz="3000" b="1" dirty="0">
                <a:latin typeface="Calibri" panose="020F0502020204030204" pitchFamily="34" charset="0"/>
              </a:rPr>
              <a:t> are not </a:t>
            </a:r>
            <a:r>
              <a:rPr lang="es-PY" altLang="en-US" sz="3000" b="1" dirty="0" err="1">
                <a:latin typeface="Calibri" panose="020F0502020204030204" pitchFamily="34" charset="0"/>
              </a:rPr>
              <a:t>coming</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93189" name="Text Box 5"/>
          <p:cNvSpPr txBox="1">
            <a:spLocks noChangeArrowheads="1"/>
          </p:cNvSpPr>
          <p:nvPr/>
        </p:nvSpPr>
        <p:spPr bwMode="auto">
          <a:xfrm>
            <a:off x="2251076" y="5114925"/>
            <a:ext cx="83105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marL="514350" indent="-5143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buFontTx/>
              <a:buAutoNum type="alphaLcPeriod" startAt="3"/>
            </a:pPr>
            <a:r>
              <a:rPr lang="es-PY" altLang="en-US" sz="3000" b="1">
                <a:latin typeface="Calibri" panose="020F0502020204030204" pitchFamily="34" charset="0"/>
              </a:rPr>
              <a:t>Call and inquire if they received their invitation.</a:t>
            </a:r>
            <a:endParaRPr lang="en-US" altLang="en-US" sz="3000">
              <a:latin typeface="Calibri" panose="020F0502020204030204" pitchFamily="34" charset="0"/>
            </a:endParaRPr>
          </a:p>
        </p:txBody>
      </p:sp>
      <p:sp>
        <p:nvSpPr>
          <p:cNvPr id="93190" name="Rectangle 9"/>
          <p:cNvSpPr>
            <a:spLocks noChangeArrowheads="1"/>
          </p:cNvSpPr>
          <p:nvPr/>
        </p:nvSpPr>
        <p:spPr bwMode="auto">
          <a:xfrm>
            <a:off x="6008914" y="1027612"/>
            <a:ext cx="179283" cy="71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s-PY" altLang="en-US" sz="4000" b="1" dirty="0">
              <a:latin typeface="Calibri" panose="020F0502020204030204" pitchFamily="34" charset="0"/>
            </a:endParaRPr>
          </a:p>
        </p:txBody>
      </p:sp>
      <p:sp>
        <p:nvSpPr>
          <p:cNvPr id="2" name="Rectangle 1"/>
          <p:cNvSpPr/>
          <p:nvPr/>
        </p:nvSpPr>
        <p:spPr>
          <a:xfrm>
            <a:off x="704088" y="6528816"/>
            <a:ext cx="2651760" cy="329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Question # 2</a:t>
            </a:r>
          </a:p>
        </p:txBody>
      </p:sp>
    </p:spTree>
    <p:extLst>
      <p:ext uri="{BB962C8B-B14F-4D97-AF65-F5344CB8AC3E}">
        <p14:creationId xmlns:p14="http://schemas.microsoft.com/office/powerpoint/2010/main" val="35910837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911350" y="1698813"/>
            <a:ext cx="885983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have</a:t>
            </a:r>
            <a:r>
              <a:rPr lang="es-PY" altLang="en-US" sz="3000" b="1" dirty="0">
                <a:latin typeface="Calibri" panose="020F0502020204030204" pitchFamily="34" charset="0"/>
              </a:rPr>
              <a:t> extended </a:t>
            </a:r>
            <a:r>
              <a:rPr lang="es-PY" altLang="en-US" sz="3000" b="1" dirty="0" err="1">
                <a:latin typeface="Calibri" panose="020F0502020204030204" pitchFamily="34" charset="0"/>
              </a:rPr>
              <a:t>written</a:t>
            </a:r>
            <a:r>
              <a:rPr lang="es-PY" altLang="en-US" sz="3000" b="1" dirty="0">
                <a:latin typeface="Calibri" panose="020F0502020204030204" pitchFamily="34" charset="0"/>
              </a:rPr>
              <a:t> </a:t>
            </a:r>
            <a:r>
              <a:rPr lang="es-PY" altLang="en-US" sz="3000" b="1" dirty="0" err="1">
                <a:latin typeface="Calibri" panose="020F0502020204030204" pitchFamily="34" charset="0"/>
              </a:rPr>
              <a:t>invitations</a:t>
            </a:r>
            <a:r>
              <a:rPr lang="es-PY" altLang="en-US" sz="3000" b="1" dirty="0">
                <a:latin typeface="Calibri" panose="020F0502020204030204" pitchFamily="34" charset="0"/>
              </a:rPr>
              <a:t> </a:t>
            </a:r>
            <a:r>
              <a:rPr lang="es-PY" altLang="en-US" sz="3000" b="1" dirty="0" err="1">
                <a:latin typeface="Calibri" panose="020F0502020204030204" pitchFamily="34" charset="0"/>
              </a:rPr>
              <a:t>that</a:t>
            </a:r>
            <a:r>
              <a:rPr lang="es-PY" altLang="en-US" sz="3000" b="1" dirty="0">
                <a:latin typeface="Calibri" panose="020F0502020204030204" pitchFamily="34" charset="0"/>
              </a:rPr>
              <a:t> </a:t>
            </a:r>
            <a:r>
              <a:rPr lang="es-PY" altLang="en-US" sz="3000" b="1" dirty="0" err="1">
                <a:latin typeface="Calibri" panose="020F0502020204030204" pitchFamily="34" charset="0"/>
              </a:rPr>
              <a:t>say</a:t>
            </a:r>
            <a:r>
              <a:rPr lang="es-PY" altLang="en-US" sz="3000" b="1" dirty="0">
                <a:latin typeface="Calibri" panose="020F0502020204030204" pitchFamily="34" charset="0"/>
              </a:rPr>
              <a:t> R.S.V.P </a:t>
            </a:r>
            <a:r>
              <a:rPr lang="es-PY" altLang="en-US" sz="3000" b="1" dirty="0" err="1">
                <a:latin typeface="Calibri" panose="020F0502020204030204" pitchFamily="34" charset="0"/>
              </a:rPr>
              <a:t>by</a:t>
            </a:r>
            <a:r>
              <a:rPr lang="es-PY" altLang="en-US" sz="3000" b="1" dirty="0">
                <a:latin typeface="Calibri" panose="020F0502020204030204" pitchFamily="34" charset="0"/>
              </a:rPr>
              <a:t> </a:t>
            </a:r>
            <a:r>
              <a:rPr lang="es-PY" altLang="en-US" sz="3000" b="1" dirty="0" err="1">
                <a:latin typeface="Calibri" panose="020F0502020204030204" pitchFamily="34" charset="0"/>
              </a:rPr>
              <a:t>May</a:t>
            </a:r>
            <a:r>
              <a:rPr lang="es-PY" altLang="en-US" sz="3000" b="1" dirty="0">
                <a:latin typeface="Calibri" panose="020F0502020204030204" pitchFamily="34" charset="0"/>
              </a:rPr>
              <a:t> 10.  </a:t>
            </a:r>
            <a:r>
              <a:rPr lang="es-PY" altLang="en-US" sz="3000" b="1" dirty="0" err="1">
                <a:latin typeface="Calibri" panose="020F0502020204030204" pitchFamily="34" charset="0"/>
              </a:rPr>
              <a:t>What</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do </a:t>
            </a:r>
            <a:r>
              <a:rPr lang="es-PY" altLang="en-US" sz="3000" b="1" dirty="0" err="1">
                <a:latin typeface="Calibri" panose="020F0502020204030204" pitchFamily="34" charset="0"/>
              </a:rPr>
              <a:t>about</a:t>
            </a:r>
            <a:r>
              <a:rPr lang="es-PY" altLang="en-US" sz="3000" b="1" dirty="0">
                <a:latin typeface="Calibri" panose="020F0502020204030204" pitchFamily="34" charset="0"/>
              </a:rPr>
              <a:t> </a:t>
            </a:r>
            <a:r>
              <a:rPr lang="es-PY" altLang="en-US" sz="3000" b="1" dirty="0" err="1">
                <a:latin typeface="Calibri" panose="020F0502020204030204" pitchFamily="34" charset="0"/>
              </a:rPr>
              <a:t>those</a:t>
            </a:r>
            <a:r>
              <a:rPr lang="es-PY" altLang="en-US" sz="3000" b="1" dirty="0">
                <a:latin typeface="Calibri" panose="020F0502020204030204" pitchFamily="34" charset="0"/>
              </a:rPr>
              <a:t> </a:t>
            </a:r>
            <a:r>
              <a:rPr lang="es-PY" altLang="en-US" sz="3000" b="1" dirty="0" err="1">
                <a:latin typeface="Calibri" panose="020F0502020204030204" pitchFamily="34" charset="0"/>
              </a:rPr>
              <a:t>guests</a:t>
            </a:r>
            <a:r>
              <a:rPr lang="es-PY" altLang="en-US" sz="3000" b="1" dirty="0">
                <a:latin typeface="Calibri" panose="020F0502020204030204" pitchFamily="34" charset="0"/>
              </a:rPr>
              <a:t> </a:t>
            </a:r>
            <a:r>
              <a:rPr lang="es-PY" altLang="en-US" sz="3000" b="1" dirty="0" err="1">
                <a:latin typeface="Calibri" panose="020F0502020204030204" pitchFamily="34" charset="0"/>
              </a:rPr>
              <a:t>who</a:t>
            </a:r>
            <a:r>
              <a:rPr lang="es-PY" altLang="en-US" sz="3000" b="1" dirty="0">
                <a:latin typeface="Calibri" panose="020F0502020204030204" pitchFamily="34" charset="0"/>
              </a:rPr>
              <a:t> </a:t>
            </a:r>
            <a:r>
              <a:rPr lang="es-PY" altLang="en-US" sz="3000" b="1" dirty="0" err="1">
                <a:latin typeface="Calibri" panose="020F0502020204030204" pitchFamily="34" charset="0"/>
              </a:rPr>
              <a:t>fail</a:t>
            </a:r>
            <a:r>
              <a:rPr lang="es-PY" altLang="en-US" sz="3000" b="1" dirty="0">
                <a:latin typeface="Calibri" panose="020F0502020204030204" pitchFamily="34" charset="0"/>
              </a:rPr>
              <a:t> to </a:t>
            </a:r>
            <a:r>
              <a:rPr lang="es-PY" altLang="en-US" sz="3000" b="1" dirty="0" err="1">
                <a:latin typeface="Calibri" panose="020F0502020204030204" pitchFamily="34" charset="0"/>
              </a:rPr>
              <a:t>respond</a:t>
            </a:r>
            <a:r>
              <a:rPr lang="es-PY" altLang="en-US" sz="3000" b="1" dirty="0">
                <a:latin typeface="Calibri" panose="020F0502020204030204" pitchFamily="34" charset="0"/>
              </a:rPr>
              <a:t> </a:t>
            </a:r>
            <a:r>
              <a:rPr lang="es-PY" altLang="en-US" sz="3000" b="1" dirty="0" err="1">
                <a:latin typeface="Calibri" panose="020F0502020204030204" pitchFamily="34" charset="0"/>
              </a:rPr>
              <a:t>by</a:t>
            </a:r>
            <a:r>
              <a:rPr lang="es-PY" altLang="en-US" sz="3000" b="1" dirty="0">
                <a:latin typeface="Calibri" panose="020F0502020204030204" pitchFamily="34" charset="0"/>
              </a:rPr>
              <a:t> </a:t>
            </a:r>
            <a:r>
              <a:rPr lang="es-PY" altLang="en-US" sz="3000" b="1" dirty="0" err="1">
                <a:latin typeface="Calibri" panose="020F0502020204030204" pitchFamily="34" charset="0"/>
              </a:rPr>
              <a:t>that</a:t>
            </a:r>
            <a:r>
              <a:rPr lang="es-PY" altLang="en-US" sz="3000" b="1" dirty="0">
                <a:latin typeface="Calibri" panose="020F0502020204030204" pitchFamily="34" charset="0"/>
              </a:rPr>
              <a:t> date?</a:t>
            </a:r>
          </a:p>
        </p:txBody>
      </p:sp>
      <p:sp>
        <p:nvSpPr>
          <p:cNvPr id="94211" name="Text Box 3"/>
          <p:cNvSpPr txBox="1">
            <a:spLocks noChangeArrowheads="1"/>
          </p:cNvSpPr>
          <p:nvPr/>
        </p:nvSpPr>
        <p:spPr bwMode="auto">
          <a:xfrm>
            <a:off x="2251076" y="3016250"/>
            <a:ext cx="4568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es-PY" altLang="en-US" sz="3000" b="1">
                <a:latin typeface="Calibri" panose="020F0502020204030204" pitchFamily="34" charset="0"/>
              </a:rPr>
              <a:t>a.  Give them a little longer.</a:t>
            </a:r>
            <a:endParaRPr lang="en-US" altLang="en-US" sz="3000" b="1">
              <a:latin typeface="Calibri" panose="020F0502020204030204" pitchFamily="34" charset="0"/>
            </a:endParaRPr>
          </a:p>
        </p:txBody>
      </p:sp>
      <p:sp>
        <p:nvSpPr>
          <p:cNvPr id="94212" name="Text Box 4"/>
          <p:cNvSpPr txBox="1">
            <a:spLocks noChangeArrowheads="1"/>
          </p:cNvSpPr>
          <p:nvPr/>
        </p:nvSpPr>
        <p:spPr bwMode="auto">
          <a:xfrm>
            <a:off x="2251076" y="4064000"/>
            <a:ext cx="53054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es-PY" altLang="en-US" sz="3000" b="1" dirty="0">
                <a:latin typeface="Calibri" panose="020F0502020204030204" pitchFamily="34" charset="0"/>
              </a:rPr>
              <a:t>b.  </a:t>
            </a:r>
            <a:r>
              <a:rPr lang="es-PY" altLang="en-US" sz="3000" b="1" dirty="0" err="1">
                <a:latin typeface="Calibri" panose="020F0502020204030204" pitchFamily="34" charset="0"/>
              </a:rPr>
              <a:t>Assume</a:t>
            </a:r>
            <a:r>
              <a:rPr lang="es-PY" altLang="en-US" sz="3000" b="1" dirty="0">
                <a:latin typeface="Calibri" panose="020F0502020204030204" pitchFamily="34" charset="0"/>
              </a:rPr>
              <a:t> </a:t>
            </a:r>
            <a:r>
              <a:rPr lang="es-PY" altLang="en-US" sz="3000" b="1" dirty="0" err="1">
                <a:latin typeface="Calibri" panose="020F0502020204030204" pitchFamily="34" charset="0"/>
              </a:rPr>
              <a:t>they</a:t>
            </a:r>
            <a:r>
              <a:rPr lang="es-PY" altLang="en-US" sz="3000" b="1" dirty="0">
                <a:latin typeface="Calibri" panose="020F0502020204030204" pitchFamily="34" charset="0"/>
              </a:rPr>
              <a:t> are not </a:t>
            </a:r>
            <a:r>
              <a:rPr lang="es-PY" altLang="en-US" sz="3000" b="1" dirty="0" err="1">
                <a:latin typeface="Calibri" panose="020F0502020204030204" pitchFamily="34" charset="0"/>
              </a:rPr>
              <a:t>coming</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94213" name="Text Box 5"/>
          <p:cNvSpPr txBox="1">
            <a:spLocks noChangeArrowheads="1"/>
          </p:cNvSpPr>
          <p:nvPr/>
        </p:nvSpPr>
        <p:spPr bwMode="auto">
          <a:xfrm>
            <a:off x="2251076" y="5114925"/>
            <a:ext cx="83105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marL="514350" indent="-5143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buFontTx/>
              <a:buAutoNum type="alphaLcPeriod" startAt="3"/>
            </a:pPr>
            <a:r>
              <a:rPr lang="es-PY" altLang="en-US" sz="3000" b="1">
                <a:solidFill>
                  <a:srgbClr val="FF0000"/>
                </a:solidFill>
                <a:latin typeface="Calibri" panose="020F0502020204030204" pitchFamily="34" charset="0"/>
              </a:rPr>
              <a:t>Call and inquire if they received their invitation.</a:t>
            </a:r>
            <a:endParaRPr lang="en-US" altLang="en-US" sz="3000">
              <a:solidFill>
                <a:srgbClr val="FF0000"/>
              </a:solidFill>
              <a:latin typeface="Calibri" panose="020F0502020204030204" pitchFamily="34" charset="0"/>
            </a:endParaRPr>
          </a:p>
        </p:txBody>
      </p:sp>
      <p:sp>
        <p:nvSpPr>
          <p:cNvPr id="3" name="Rectangle 2"/>
          <p:cNvSpPr/>
          <p:nvPr/>
        </p:nvSpPr>
        <p:spPr>
          <a:xfrm>
            <a:off x="786384" y="6509705"/>
            <a:ext cx="427939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Question # 2 Answer</a:t>
            </a:r>
          </a:p>
        </p:txBody>
      </p:sp>
    </p:spTree>
    <p:extLst>
      <p:ext uri="{BB962C8B-B14F-4D97-AF65-F5344CB8AC3E}">
        <p14:creationId xmlns:p14="http://schemas.microsoft.com/office/powerpoint/2010/main" val="97950867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897063" y="1597346"/>
            <a:ext cx="95805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err="1">
                <a:latin typeface="Calibri" panose="020F0502020204030204" pitchFamily="34" charset="0"/>
              </a:rPr>
              <a:t>You</a:t>
            </a:r>
            <a:r>
              <a:rPr lang="es-PY" altLang="en-US" sz="3000" b="1" dirty="0">
                <a:latin typeface="Calibri" panose="020F0502020204030204" pitchFamily="34" charset="0"/>
              </a:rPr>
              <a:t> and </a:t>
            </a:r>
            <a:r>
              <a:rPr lang="es-PY" altLang="en-US" sz="3000" b="1" dirty="0" err="1">
                <a:latin typeface="Calibri" panose="020F0502020204030204" pitchFamily="34" charset="0"/>
              </a:rPr>
              <a:t>your</a:t>
            </a:r>
            <a:r>
              <a:rPr lang="es-PY" altLang="en-US" sz="3000" b="1" dirty="0">
                <a:latin typeface="Calibri" panose="020F0502020204030204" pitchFamily="34" charset="0"/>
              </a:rPr>
              <a:t> </a:t>
            </a:r>
            <a:r>
              <a:rPr lang="es-PY" altLang="en-US" sz="3000" b="1" dirty="0" err="1">
                <a:latin typeface="Calibri" panose="020F0502020204030204" pitchFamily="34" charset="0"/>
              </a:rPr>
              <a:t>spouse</a:t>
            </a:r>
            <a:r>
              <a:rPr lang="es-PY" altLang="en-US" sz="3000" b="1" dirty="0">
                <a:latin typeface="Calibri" panose="020F0502020204030204" pitchFamily="34" charset="0"/>
              </a:rPr>
              <a:t> </a:t>
            </a:r>
            <a:r>
              <a:rPr lang="es-PY" altLang="en-US" sz="3000" b="1" dirty="0" err="1">
                <a:latin typeface="Calibri" panose="020F0502020204030204" pitchFamily="34" charset="0"/>
              </a:rPr>
              <a:t>have</a:t>
            </a:r>
            <a:r>
              <a:rPr lang="es-PY" altLang="en-US" sz="3000" b="1" dirty="0">
                <a:latin typeface="Calibri" panose="020F0502020204030204" pitchFamily="34" charset="0"/>
              </a:rPr>
              <a:t> </a:t>
            </a:r>
            <a:r>
              <a:rPr lang="es-PY" altLang="en-US" sz="3000" b="1" dirty="0" err="1">
                <a:latin typeface="Calibri" panose="020F0502020204030204" pitchFamily="34" charset="0"/>
              </a:rPr>
              <a:t>planned</a:t>
            </a:r>
            <a:r>
              <a:rPr lang="es-PY" altLang="en-US" sz="3000" b="1" dirty="0">
                <a:latin typeface="Calibri" panose="020F0502020204030204" pitchFamily="34" charset="0"/>
              </a:rPr>
              <a:t> a </a:t>
            </a:r>
            <a:r>
              <a:rPr lang="es-PY" altLang="en-US" sz="3000" b="1" dirty="0" err="1">
                <a:latin typeface="Calibri" panose="020F0502020204030204" pitchFamily="34" charset="0"/>
              </a:rPr>
              <a:t>party</a:t>
            </a:r>
            <a:r>
              <a:rPr lang="es-PY" altLang="en-US" sz="3000" b="1" dirty="0">
                <a:latin typeface="Calibri" panose="020F0502020204030204" pitchFamily="34" charset="0"/>
              </a:rPr>
              <a:t> and </a:t>
            </a:r>
          </a:p>
          <a:p>
            <a:r>
              <a:rPr lang="es-PY" altLang="en-US" sz="3000" b="1" dirty="0" err="1">
                <a:latin typeface="Calibri" panose="020F0502020204030204" pitchFamily="34" charset="0"/>
              </a:rPr>
              <a:t>sent</a:t>
            </a:r>
            <a:r>
              <a:rPr lang="es-PY" altLang="en-US" sz="3000" b="1" dirty="0">
                <a:latin typeface="Calibri" panose="020F0502020204030204" pitchFamily="34" charset="0"/>
              </a:rPr>
              <a:t> </a:t>
            </a:r>
            <a:r>
              <a:rPr lang="es-PY" altLang="en-US" sz="3000" b="1" dirty="0" err="1">
                <a:latin typeface="Calibri" panose="020F0502020204030204" pitchFamily="34" charset="0"/>
              </a:rPr>
              <a:t>out</a:t>
            </a:r>
            <a:r>
              <a:rPr lang="es-PY" altLang="en-US" sz="3000" b="1" dirty="0">
                <a:latin typeface="Calibri" panose="020F0502020204030204" pitchFamily="34" charset="0"/>
              </a:rPr>
              <a:t> </a:t>
            </a:r>
            <a:r>
              <a:rPr lang="es-PY" altLang="en-US" sz="3000" b="1" dirty="0" err="1">
                <a:latin typeface="Calibri" panose="020F0502020204030204" pitchFamily="34" charset="0"/>
              </a:rPr>
              <a:t>invitations</a:t>
            </a:r>
            <a:r>
              <a:rPr lang="es-PY" altLang="en-US" sz="3000" b="1" dirty="0">
                <a:latin typeface="Calibri" panose="020F0502020204030204" pitchFamily="34" charset="0"/>
              </a:rPr>
              <a:t>, when an </a:t>
            </a:r>
            <a:r>
              <a:rPr lang="es-PY" altLang="en-US" sz="3000" b="1" dirty="0" err="1">
                <a:latin typeface="Calibri" panose="020F0502020204030204" pitchFamily="34" charset="0"/>
              </a:rPr>
              <a:t>invitation</a:t>
            </a:r>
            <a:r>
              <a:rPr lang="es-PY" altLang="en-US" sz="3000" b="1" dirty="0">
                <a:latin typeface="Calibri" panose="020F0502020204030204" pitchFamily="34" charset="0"/>
              </a:rPr>
              <a:t> </a:t>
            </a:r>
            <a:r>
              <a:rPr lang="es-PY" altLang="en-US" sz="3000" b="1" dirty="0" err="1">
                <a:latin typeface="Calibri" panose="020F0502020204030204" pitchFamily="34" charset="0"/>
              </a:rPr>
              <a:t>arrives</a:t>
            </a:r>
            <a:r>
              <a:rPr lang="es-PY" altLang="en-US" sz="3000" b="1" dirty="0">
                <a:latin typeface="Calibri" panose="020F0502020204030204" pitchFamily="34" charset="0"/>
              </a:rPr>
              <a:t> </a:t>
            </a:r>
            <a:r>
              <a:rPr lang="es-PY" altLang="en-US" sz="3000" b="1" dirty="0" err="1">
                <a:latin typeface="Calibri" panose="020F0502020204030204" pitchFamily="34" charset="0"/>
              </a:rPr>
              <a:t>for</a:t>
            </a:r>
            <a:r>
              <a:rPr lang="es-PY" altLang="en-US" sz="3000" b="1" dirty="0">
                <a:latin typeface="Calibri" panose="020F0502020204030204" pitchFamily="34" charset="0"/>
              </a:rPr>
              <a:t> </a:t>
            </a:r>
          </a:p>
          <a:p>
            <a:r>
              <a:rPr lang="es-PY" altLang="en-US" sz="3000" b="1" dirty="0" err="1">
                <a:latin typeface="Calibri" panose="020F0502020204030204" pitchFamily="34" charset="0"/>
              </a:rPr>
              <a:t>another</a:t>
            </a:r>
            <a:r>
              <a:rPr lang="es-PY" altLang="en-US" sz="3000" b="1" dirty="0">
                <a:latin typeface="Calibri" panose="020F0502020204030204" pitchFamily="34" charset="0"/>
              </a:rPr>
              <a:t> </a:t>
            </a:r>
            <a:r>
              <a:rPr lang="es-PY" altLang="en-US" sz="3000" b="1" dirty="0" err="1">
                <a:latin typeface="Calibri" panose="020F0502020204030204" pitchFamily="34" charset="0"/>
              </a:rPr>
              <a:t>event</a:t>
            </a:r>
            <a:r>
              <a:rPr lang="es-PY" altLang="en-US" sz="3000" b="1" dirty="0">
                <a:latin typeface="Calibri" panose="020F0502020204030204" pitchFamily="34" charset="0"/>
              </a:rPr>
              <a:t> from the </a:t>
            </a:r>
            <a:r>
              <a:rPr lang="es-PY" altLang="en-US" sz="3000" b="1" dirty="0" err="1">
                <a:latin typeface="Calibri" panose="020F0502020204030204" pitchFamily="34" charset="0"/>
              </a:rPr>
              <a:t>division</a:t>
            </a:r>
            <a:r>
              <a:rPr lang="es-PY" altLang="en-US" sz="3000" b="1" dirty="0">
                <a:latin typeface="Calibri" panose="020F0502020204030204" pitchFamily="34" charset="0"/>
              </a:rPr>
              <a:t> CSM </a:t>
            </a:r>
            <a:r>
              <a:rPr lang="es-PY" altLang="en-US" sz="3000" b="1" dirty="0" err="1">
                <a:latin typeface="Calibri" panose="020F0502020204030204" pitchFamily="34" charset="0"/>
              </a:rPr>
              <a:t>on</a:t>
            </a:r>
            <a:r>
              <a:rPr lang="es-PY" altLang="en-US" sz="3000" b="1" dirty="0">
                <a:latin typeface="Calibri" panose="020F0502020204030204" pitchFamily="34" charset="0"/>
              </a:rPr>
              <a:t> the </a:t>
            </a:r>
            <a:r>
              <a:rPr lang="es-PY" altLang="en-US" sz="3000" b="1" dirty="0" err="1">
                <a:latin typeface="Calibri" panose="020F0502020204030204" pitchFamily="34" charset="0"/>
              </a:rPr>
              <a:t>same</a:t>
            </a:r>
            <a:r>
              <a:rPr lang="es-PY" altLang="en-US" sz="3000" b="1" dirty="0">
                <a:latin typeface="Calibri" panose="020F0502020204030204" pitchFamily="34" charset="0"/>
              </a:rPr>
              <a:t> </a:t>
            </a:r>
          </a:p>
          <a:p>
            <a:r>
              <a:rPr lang="es-PY" altLang="en-US" sz="3000" b="1" dirty="0" err="1">
                <a:latin typeface="Calibri" panose="020F0502020204030204" pitchFamily="34" charset="0"/>
              </a:rPr>
              <a:t>evening</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a:t>
            </a:r>
          </a:p>
        </p:txBody>
      </p:sp>
      <p:sp>
        <p:nvSpPr>
          <p:cNvPr id="95235" name="Text Box 8"/>
          <p:cNvSpPr txBox="1">
            <a:spLocks noChangeArrowheads="1"/>
          </p:cNvSpPr>
          <p:nvPr/>
        </p:nvSpPr>
        <p:spPr bwMode="auto">
          <a:xfrm>
            <a:off x="2232026" y="3460750"/>
            <a:ext cx="72247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a.  </a:t>
            </a:r>
            <a:r>
              <a:rPr lang="es-PY" altLang="en-US" sz="3000" b="1" dirty="0" err="1">
                <a:latin typeface="Calibri" panose="020F0502020204030204" pitchFamily="34" charset="0"/>
              </a:rPr>
              <a:t>Quickly</a:t>
            </a:r>
            <a:r>
              <a:rPr lang="es-PY" altLang="en-US" sz="3000" b="1" dirty="0">
                <a:latin typeface="Calibri" panose="020F0502020204030204" pitchFamily="34" charset="0"/>
              </a:rPr>
              <a:t> cancel, or </a:t>
            </a:r>
            <a:r>
              <a:rPr lang="es-PY" altLang="en-US" sz="3000" b="1" dirty="0" err="1">
                <a:latin typeface="Calibri" panose="020F0502020204030204" pitchFamily="34" charset="0"/>
              </a:rPr>
              <a:t>postpone</a:t>
            </a:r>
            <a:r>
              <a:rPr lang="es-PY" altLang="en-US" sz="3000" b="1" dirty="0">
                <a:latin typeface="Calibri" panose="020F0502020204030204" pitchFamily="34" charset="0"/>
              </a:rPr>
              <a:t> your </a:t>
            </a:r>
            <a:r>
              <a:rPr lang="es-PY" altLang="en-US" sz="3000" b="1" dirty="0" err="1">
                <a:latin typeface="Calibri" panose="020F0502020204030204" pitchFamily="34" charset="0"/>
              </a:rPr>
              <a:t>party</a:t>
            </a:r>
            <a:r>
              <a:rPr lang="es-PY" altLang="en-US" sz="3000" b="1" dirty="0">
                <a:latin typeface="Calibri" panose="020F0502020204030204" pitchFamily="34" charset="0"/>
              </a:rPr>
              <a:t> to</a:t>
            </a:r>
          </a:p>
          <a:p>
            <a:r>
              <a:rPr lang="es-PY" altLang="en-US" sz="3000" b="1" dirty="0" err="1">
                <a:latin typeface="Calibri" panose="020F0502020204030204" pitchFamily="34" charset="0"/>
              </a:rPr>
              <a:t>accept</a:t>
            </a:r>
            <a:r>
              <a:rPr lang="es-PY" altLang="en-US" sz="3000" b="1" dirty="0">
                <a:latin typeface="Calibri" panose="020F0502020204030204" pitchFamily="34" charset="0"/>
              </a:rPr>
              <a:t> the </a:t>
            </a:r>
            <a:r>
              <a:rPr lang="es-PY" altLang="en-US" sz="3000" b="1" dirty="0" err="1">
                <a:latin typeface="Calibri" panose="020F0502020204030204" pitchFamily="34" charset="0"/>
              </a:rPr>
              <a:t>CSM’s</a:t>
            </a:r>
            <a:r>
              <a:rPr lang="es-PY" altLang="en-US" sz="3000" b="1" dirty="0">
                <a:latin typeface="Calibri" panose="020F0502020204030204" pitchFamily="34" charset="0"/>
              </a:rPr>
              <a:t> </a:t>
            </a:r>
            <a:r>
              <a:rPr lang="es-PY" altLang="en-US" sz="3000" b="1" dirty="0" err="1">
                <a:latin typeface="Calibri" panose="020F0502020204030204" pitchFamily="34" charset="0"/>
              </a:rPr>
              <a:t>invitation</a:t>
            </a:r>
            <a:r>
              <a:rPr lang="es-PY" altLang="en-US" sz="3000" b="1" dirty="0">
                <a:latin typeface="Calibri" panose="020F0502020204030204" pitchFamily="34" charset="0"/>
              </a:rPr>
              <a:t>.</a:t>
            </a:r>
            <a:endParaRPr lang="en-US" altLang="en-US" sz="3000" b="1" dirty="0">
              <a:latin typeface="Calibri" panose="020F0502020204030204" pitchFamily="34" charset="0"/>
            </a:endParaRPr>
          </a:p>
        </p:txBody>
      </p:sp>
      <p:sp>
        <p:nvSpPr>
          <p:cNvPr id="95237" name="Text Box 10"/>
          <p:cNvSpPr txBox="1">
            <a:spLocks noChangeArrowheads="1"/>
          </p:cNvSpPr>
          <p:nvPr/>
        </p:nvSpPr>
        <p:spPr bwMode="auto">
          <a:xfrm>
            <a:off x="2232026" y="4754563"/>
            <a:ext cx="7681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marL="514350" indent="-5143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lphaLcPeriod" startAt="2"/>
            </a:pPr>
            <a:r>
              <a:rPr lang="es-PY" altLang="en-US" sz="3000" b="1" dirty="0" err="1">
                <a:latin typeface="Calibri" panose="020F0502020204030204" pitchFamily="34" charset="0"/>
              </a:rPr>
              <a:t>Regret</a:t>
            </a:r>
            <a:r>
              <a:rPr lang="es-PY" altLang="en-US" sz="3000" b="1" dirty="0">
                <a:latin typeface="Calibri" panose="020F0502020204030204" pitchFamily="34" charset="0"/>
              </a:rPr>
              <a:t> the </a:t>
            </a:r>
            <a:r>
              <a:rPr lang="es-PY" altLang="en-US" sz="3000" b="1" dirty="0" err="1">
                <a:latin typeface="Calibri" panose="020F0502020204030204" pitchFamily="34" charset="0"/>
              </a:rPr>
              <a:t>CSM’s</a:t>
            </a:r>
            <a:r>
              <a:rPr lang="es-PY" altLang="en-US" sz="3000" b="1" dirty="0">
                <a:latin typeface="Calibri" panose="020F0502020204030204" pitchFamily="34" charset="0"/>
              </a:rPr>
              <a:t> </a:t>
            </a:r>
            <a:r>
              <a:rPr lang="es-PY" altLang="en-US" sz="3000" b="1" dirty="0" err="1">
                <a:latin typeface="Calibri" panose="020F0502020204030204" pitchFamily="34" charset="0"/>
              </a:rPr>
              <a:t>invitation</a:t>
            </a:r>
            <a:r>
              <a:rPr lang="es-PY" altLang="en-US" sz="3000" b="1" dirty="0">
                <a:latin typeface="Calibri" panose="020F0502020204030204" pitchFamily="34" charset="0"/>
              </a:rPr>
              <a:t>, </a:t>
            </a:r>
            <a:r>
              <a:rPr lang="es-PY" altLang="en-US" sz="3000" b="1" dirty="0" err="1">
                <a:latin typeface="Calibri" panose="020F0502020204030204" pitchFamily="34" charset="0"/>
              </a:rPr>
              <a:t>explaining</a:t>
            </a:r>
            <a:r>
              <a:rPr lang="es-PY" altLang="en-US" sz="3000" b="1" dirty="0">
                <a:latin typeface="Calibri" panose="020F0502020204030204" pitchFamily="34" charset="0"/>
              </a:rPr>
              <a:t> </a:t>
            </a:r>
            <a:r>
              <a:rPr lang="es-PY" altLang="en-US" sz="3000" b="1" dirty="0" err="1">
                <a:latin typeface="Calibri" panose="020F0502020204030204" pitchFamily="34" charset="0"/>
              </a:rPr>
              <a:t>that</a:t>
            </a:r>
            <a:r>
              <a:rPr lang="es-PY" altLang="en-US" sz="3000" b="1" dirty="0">
                <a:latin typeface="Calibri" panose="020F0502020204030204" pitchFamily="34" charset="0"/>
              </a:rPr>
              <a:t> </a:t>
            </a:r>
          </a:p>
          <a:p>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made</a:t>
            </a:r>
            <a:r>
              <a:rPr lang="es-PY" altLang="en-US" sz="3000" b="1" dirty="0">
                <a:latin typeface="Calibri" panose="020F0502020204030204" pitchFamily="34" charset="0"/>
              </a:rPr>
              <a:t> prior </a:t>
            </a:r>
            <a:r>
              <a:rPr lang="es-PY" altLang="en-US" sz="3000" b="1" dirty="0" err="1">
                <a:latin typeface="Calibri" panose="020F0502020204030204" pitchFamily="34" charset="0"/>
              </a:rPr>
              <a:t>plans</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3" name="Rectangle 2"/>
          <p:cNvSpPr/>
          <p:nvPr/>
        </p:nvSpPr>
        <p:spPr>
          <a:xfrm>
            <a:off x="731520" y="6455664"/>
            <a:ext cx="249631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Question # 3</a:t>
            </a:r>
          </a:p>
        </p:txBody>
      </p:sp>
    </p:spTree>
    <p:extLst>
      <p:ext uri="{BB962C8B-B14F-4D97-AF65-F5344CB8AC3E}">
        <p14:creationId xmlns:p14="http://schemas.microsoft.com/office/powerpoint/2010/main" val="14227168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1897063" y="1649596"/>
            <a:ext cx="95805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err="1">
                <a:latin typeface="Calibri" panose="020F0502020204030204" pitchFamily="34" charset="0"/>
              </a:rPr>
              <a:t>You</a:t>
            </a:r>
            <a:r>
              <a:rPr lang="es-PY" altLang="en-US" sz="3000" b="1" dirty="0">
                <a:latin typeface="Calibri" panose="020F0502020204030204" pitchFamily="34" charset="0"/>
              </a:rPr>
              <a:t> and </a:t>
            </a:r>
            <a:r>
              <a:rPr lang="es-PY" altLang="en-US" sz="3000" b="1" dirty="0" err="1">
                <a:latin typeface="Calibri" panose="020F0502020204030204" pitchFamily="34" charset="0"/>
              </a:rPr>
              <a:t>your</a:t>
            </a:r>
            <a:r>
              <a:rPr lang="es-PY" altLang="en-US" sz="3000" b="1" dirty="0">
                <a:latin typeface="Calibri" panose="020F0502020204030204" pitchFamily="34" charset="0"/>
              </a:rPr>
              <a:t> </a:t>
            </a:r>
            <a:r>
              <a:rPr lang="es-PY" altLang="en-US" sz="3000" b="1" dirty="0" err="1">
                <a:latin typeface="Calibri" panose="020F0502020204030204" pitchFamily="34" charset="0"/>
              </a:rPr>
              <a:t>spouse</a:t>
            </a:r>
            <a:r>
              <a:rPr lang="es-PY" altLang="en-US" sz="3000" b="1" dirty="0">
                <a:latin typeface="Calibri" panose="020F0502020204030204" pitchFamily="34" charset="0"/>
              </a:rPr>
              <a:t> </a:t>
            </a:r>
            <a:r>
              <a:rPr lang="es-PY" altLang="en-US" sz="3000" b="1" dirty="0" err="1">
                <a:latin typeface="Calibri" panose="020F0502020204030204" pitchFamily="34" charset="0"/>
              </a:rPr>
              <a:t>have</a:t>
            </a:r>
            <a:r>
              <a:rPr lang="es-PY" altLang="en-US" sz="3000" b="1" dirty="0">
                <a:latin typeface="Calibri" panose="020F0502020204030204" pitchFamily="34" charset="0"/>
              </a:rPr>
              <a:t> </a:t>
            </a:r>
            <a:r>
              <a:rPr lang="es-PY" altLang="en-US" sz="3000" b="1" dirty="0" err="1">
                <a:latin typeface="Calibri" panose="020F0502020204030204" pitchFamily="34" charset="0"/>
              </a:rPr>
              <a:t>planned</a:t>
            </a:r>
            <a:r>
              <a:rPr lang="es-PY" altLang="en-US" sz="3000" b="1" dirty="0">
                <a:latin typeface="Calibri" panose="020F0502020204030204" pitchFamily="34" charset="0"/>
              </a:rPr>
              <a:t> a </a:t>
            </a:r>
            <a:r>
              <a:rPr lang="es-PY" altLang="en-US" sz="3000" b="1" dirty="0" err="1">
                <a:latin typeface="Calibri" panose="020F0502020204030204" pitchFamily="34" charset="0"/>
              </a:rPr>
              <a:t>party</a:t>
            </a:r>
            <a:r>
              <a:rPr lang="es-PY" altLang="en-US" sz="3000" b="1" dirty="0">
                <a:latin typeface="Calibri" panose="020F0502020204030204" pitchFamily="34" charset="0"/>
              </a:rPr>
              <a:t> and </a:t>
            </a:r>
          </a:p>
          <a:p>
            <a:r>
              <a:rPr lang="es-PY" altLang="en-US" sz="3000" b="1" dirty="0" err="1">
                <a:latin typeface="Calibri" panose="020F0502020204030204" pitchFamily="34" charset="0"/>
              </a:rPr>
              <a:t>sent</a:t>
            </a:r>
            <a:r>
              <a:rPr lang="es-PY" altLang="en-US" sz="3000" b="1" dirty="0">
                <a:latin typeface="Calibri" panose="020F0502020204030204" pitchFamily="34" charset="0"/>
              </a:rPr>
              <a:t> </a:t>
            </a:r>
            <a:r>
              <a:rPr lang="es-PY" altLang="en-US" sz="3000" b="1" dirty="0" err="1">
                <a:latin typeface="Calibri" panose="020F0502020204030204" pitchFamily="34" charset="0"/>
              </a:rPr>
              <a:t>out</a:t>
            </a:r>
            <a:r>
              <a:rPr lang="es-PY" altLang="en-US" sz="3000" b="1" dirty="0">
                <a:latin typeface="Calibri" panose="020F0502020204030204" pitchFamily="34" charset="0"/>
              </a:rPr>
              <a:t> </a:t>
            </a:r>
            <a:r>
              <a:rPr lang="es-PY" altLang="en-US" sz="3000" b="1" dirty="0" err="1">
                <a:latin typeface="Calibri" panose="020F0502020204030204" pitchFamily="34" charset="0"/>
              </a:rPr>
              <a:t>invitations</a:t>
            </a:r>
            <a:r>
              <a:rPr lang="es-PY" altLang="en-US" sz="3000" b="1" dirty="0">
                <a:latin typeface="Calibri" panose="020F0502020204030204" pitchFamily="34" charset="0"/>
              </a:rPr>
              <a:t>, </a:t>
            </a:r>
            <a:r>
              <a:rPr lang="es-PY" altLang="en-US" sz="3000" b="1" dirty="0" err="1">
                <a:latin typeface="Calibri" panose="020F0502020204030204" pitchFamily="34" charset="0"/>
              </a:rPr>
              <a:t>when</a:t>
            </a:r>
            <a:r>
              <a:rPr lang="es-PY" altLang="en-US" sz="3000" b="1" dirty="0">
                <a:latin typeface="Calibri" panose="020F0502020204030204" pitchFamily="34" charset="0"/>
              </a:rPr>
              <a:t> </a:t>
            </a:r>
            <a:r>
              <a:rPr lang="es-PY" altLang="en-US" sz="3000" b="1" dirty="0" err="1">
                <a:latin typeface="Calibri" panose="020F0502020204030204" pitchFamily="34" charset="0"/>
              </a:rPr>
              <a:t>an</a:t>
            </a:r>
            <a:r>
              <a:rPr lang="es-PY" altLang="en-US" sz="3000" b="1" dirty="0">
                <a:latin typeface="Calibri" panose="020F0502020204030204" pitchFamily="34" charset="0"/>
              </a:rPr>
              <a:t> </a:t>
            </a:r>
            <a:r>
              <a:rPr lang="es-PY" altLang="en-US" sz="3000" b="1" dirty="0" err="1">
                <a:latin typeface="Calibri" panose="020F0502020204030204" pitchFamily="34" charset="0"/>
              </a:rPr>
              <a:t>invitation</a:t>
            </a:r>
            <a:r>
              <a:rPr lang="es-PY" altLang="en-US" sz="3000" b="1" dirty="0">
                <a:latin typeface="Calibri" panose="020F0502020204030204" pitchFamily="34" charset="0"/>
              </a:rPr>
              <a:t> </a:t>
            </a:r>
            <a:r>
              <a:rPr lang="es-PY" altLang="en-US" sz="3000" b="1" dirty="0" err="1">
                <a:latin typeface="Calibri" panose="020F0502020204030204" pitchFamily="34" charset="0"/>
              </a:rPr>
              <a:t>arrives</a:t>
            </a:r>
            <a:r>
              <a:rPr lang="es-PY" altLang="en-US" sz="3000" b="1" dirty="0">
                <a:latin typeface="Calibri" panose="020F0502020204030204" pitchFamily="34" charset="0"/>
              </a:rPr>
              <a:t> </a:t>
            </a:r>
            <a:r>
              <a:rPr lang="es-PY" altLang="en-US" sz="3000" b="1" dirty="0" err="1">
                <a:latin typeface="Calibri" panose="020F0502020204030204" pitchFamily="34" charset="0"/>
              </a:rPr>
              <a:t>for</a:t>
            </a:r>
            <a:r>
              <a:rPr lang="es-PY" altLang="en-US" sz="3000" b="1" dirty="0">
                <a:latin typeface="Calibri" panose="020F0502020204030204" pitchFamily="34" charset="0"/>
              </a:rPr>
              <a:t> </a:t>
            </a:r>
          </a:p>
          <a:p>
            <a:r>
              <a:rPr lang="es-PY" altLang="en-US" sz="3000" b="1" dirty="0" err="1">
                <a:latin typeface="Calibri" panose="020F0502020204030204" pitchFamily="34" charset="0"/>
              </a:rPr>
              <a:t>another</a:t>
            </a:r>
            <a:r>
              <a:rPr lang="es-PY" altLang="en-US" sz="3000" b="1" dirty="0">
                <a:latin typeface="Calibri" panose="020F0502020204030204" pitchFamily="34" charset="0"/>
              </a:rPr>
              <a:t> </a:t>
            </a:r>
            <a:r>
              <a:rPr lang="es-PY" altLang="en-US" sz="3000" b="1" dirty="0" err="1">
                <a:latin typeface="Calibri" panose="020F0502020204030204" pitchFamily="34" charset="0"/>
              </a:rPr>
              <a:t>event</a:t>
            </a:r>
            <a:r>
              <a:rPr lang="es-PY" altLang="en-US" sz="3000" b="1" dirty="0">
                <a:latin typeface="Calibri" panose="020F0502020204030204" pitchFamily="34" charset="0"/>
              </a:rPr>
              <a:t> </a:t>
            </a:r>
            <a:r>
              <a:rPr lang="es-PY" altLang="en-US" sz="3000" b="1" dirty="0" err="1">
                <a:latin typeface="Calibri" panose="020F0502020204030204" pitchFamily="34" charset="0"/>
              </a:rPr>
              <a:t>from</a:t>
            </a:r>
            <a:r>
              <a:rPr lang="es-PY" altLang="en-US" sz="3000" b="1" dirty="0">
                <a:latin typeface="Calibri" panose="020F0502020204030204" pitchFamily="34" charset="0"/>
              </a:rPr>
              <a:t> </a:t>
            </a:r>
            <a:r>
              <a:rPr lang="es-PY" altLang="en-US" sz="3000" b="1" dirty="0" err="1">
                <a:latin typeface="Calibri" panose="020F0502020204030204" pitchFamily="34" charset="0"/>
              </a:rPr>
              <a:t>the</a:t>
            </a:r>
            <a:r>
              <a:rPr lang="es-PY" altLang="en-US" sz="3000" b="1" dirty="0">
                <a:latin typeface="Calibri" panose="020F0502020204030204" pitchFamily="34" charset="0"/>
              </a:rPr>
              <a:t> </a:t>
            </a:r>
            <a:r>
              <a:rPr lang="es-PY" altLang="en-US" sz="3000" b="1" dirty="0" err="1">
                <a:latin typeface="Calibri" panose="020F0502020204030204" pitchFamily="34" charset="0"/>
              </a:rPr>
              <a:t>division</a:t>
            </a:r>
            <a:r>
              <a:rPr lang="es-PY" altLang="en-US" sz="3000" b="1" dirty="0">
                <a:latin typeface="Calibri" panose="020F0502020204030204" pitchFamily="34" charset="0"/>
              </a:rPr>
              <a:t> CSM </a:t>
            </a:r>
            <a:r>
              <a:rPr lang="es-PY" altLang="en-US" sz="3000" b="1" dirty="0" err="1">
                <a:latin typeface="Calibri" panose="020F0502020204030204" pitchFamily="34" charset="0"/>
              </a:rPr>
              <a:t>on</a:t>
            </a:r>
            <a:r>
              <a:rPr lang="es-PY" altLang="en-US" sz="3000" b="1" dirty="0">
                <a:latin typeface="Calibri" panose="020F0502020204030204" pitchFamily="34" charset="0"/>
              </a:rPr>
              <a:t> </a:t>
            </a:r>
            <a:r>
              <a:rPr lang="es-PY" altLang="en-US" sz="3000" b="1" dirty="0" err="1">
                <a:latin typeface="Calibri" panose="020F0502020204030204" pitchFamily="34" charset="0"/>
              </a:rPr>
              <a:t>the</a:t>
            </a:r>
            <a:r>
              <a:rPr lang="es-PY" altLang="en-US" sz="3000" b="1" dirty="0">
                <a:latin typeface="Calibri" panose="020F0502020204030204" pitchFamily="34" charset="0"/>
              </a:rPr>
              <a:t> </a:t>
            </a:r>
            <a:r>
              <a:rPr lang="es-PY" altLang="en-US" sz="3000" b="1" dirty="0" err="1">
                <a:latin typeface="Calibri" panose="020F0502020204030204" pitchFamily="34" charset="0"/>
              </a:rPr>
              <a:t>same</a:t>
            </a:r>
            <a:r>
              <a:rPr lang="es-PY" altLang="en-US" sz="3000" b="1" dirty="0">
                <a:latin typeface="Calibri" panose="020F0502020204030204" pitchFamily="34" charset="0"/>
              </a:rPr>
              <a:t> </a:t>
            </a:r>
          </a:p>
          <a:p>
            <a:r>
              <a:rPr lang="es-PY" altLang="en-US" sz="3000" b="1" dirty="0" err="1">
                <a:latin typeface="Calibri" panose="020F0502020204030204" pitchFamily="34" charset="0"/>
              </a:rPr>
              <a:t>evening</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a:t>
            </a:r>
          </a:p>
        </p:txBody>
      </p:sp>
      <p:sp>
        <p:nvSpPr>
          <p:cNvPr id="96259" name="Text Box 8"/>
          <p:cNvSpPr txBox="1">
            <a:spLocks noChangeArrowheads="1"/>
          </p:cNvSpPr>
          <p:nvPr/>
        </p:nvSpPr>
        <p:spPr bwMode="auto">
          <a:xfrm>
            <a:off x="2232026" y="3556549"/>
            <a:ext cx="72247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a.  </a:t>
            </a:r>
            <a:r>
              <a:rPr lang="es-PY" altLang="en-US" sz="3000" b="1" dirty="0" err="1">
                <a:latin typeface="Calibri" panose="020F0502020204030204" pitchFamily="34" charset="0"/>
              </a:rPr>
              <a:t>Quickly</a:t>
            </a:r>
            <a:r>
              <a:rPr lang="es-PY" altLang="en-US" sz="3000" b="1" dirty="0">
                <a:latin typeface="Calibri" panose="020F0502020204030204" pitchFamily="34" charset="0"/>
              </a:rPr>
              <a:t> cancel, </a:t>
            </a:r>
            <a:r>
              <a:rPr lang="es-PY" altLang="en-US" sz="3000" b="1" dirty="0" err="1">
                <a:latin typeface="Calibri" panose="020F0502020204030204" pitchFamily="34" charset="0"/>
              </a:rPr>
              <a:t>or</a:t>
            </a:r>
            <a:r>
              <a:rPr lang="es-PY" altLang="en-US" sz="3000" b="1" dirty="0">
                <a:latin typeface="Calibri" panose="020F0502020204030204" pitchFamily="34" charset="0"/>
              </a:rPr>
              <a:t> </a:t>
            </a:r>
            <a:r>
              <a:rPr lang="es-PY" altLang="en-US" sz="3000" b="1" dirty="0" err="1">
                <a:latin typeface="Calibri" panose="020F0502020204030204" pitchFamily="34" charset="0"/>
              </a:rPr>
              <a:t>postpone</a:t>
            </a:r>
            <a:r>
              <a:rPr lang="es-PY" altLang="en-US" sz="3000" b="1" dirty="0">
                <a:latin typeface="Calibri" panose="020F0502020204030204" pitchFamily="34" charset="0"/>
              </a:rPr>
              <a:t> </a:t>
            </a:r>
            <a:r>
              <a:rPr lang="es-PY" altLang="en-US" sz="3000" b="1" dirty="0" err="1">
                <a:latin typeface="Calibri" panose="020F0502020204030204" pitchFamily="34" charset="0"/>
              </a:rPr>
              <a:t>your</a:t>
            </a:r>
            <a:r>
              <a:rPr lang="es-PY" altLang="en-US" sz="3000" b="1" dirty="0">
                <a:latin typeface="Calibri" panose="020F0502020204030204" pitchFamily="34" charset="0"/>
              </a:rPr>
              <a:t> </a:t>
            </a:r>
            <a:r>
              <a:rPr lang="es-PY" altLang="en-US" sz="3000" b="1" dirty="0" err="1">
                <a:latin typeface="Calibri" panose="020F0502020204030204" pitchFamily="34" charset="0"/>
              </a:rPr>
              <a:t>party</a:t>
            </a:r>
            <a:r>
              <a:rPr lang="es-PY" altLang="en-US" sz="3000" b="1" dirty="0">
                <a:latin typeface="Calibri" panose="020F0502020204030204" pitchFamily="34" charset="0"/>
              </a:rPr>
              <a:t> to</a:t>
            </a:r>
          </a:p>
          <a:p>
            <a:r>
              <a:rPr lang="es-PY" altLang="en-US" sz="3000" b="1" dirty="0" err="1">
                <a:latin typeface="Calibri" panose="020F0502020204030204" pitchFamily="34" charset="0"/>
              </a:rPr>
              <a:t>accept</a:t>
            </a:r>
            <a:r>
              <a:rPr lang="es-PY" altLang="en-US" sz="3000" b="1" dirty="0">
                <a:latin typeface="Calibri" panose="020F0502020204030204" pitchFamily="34" charset="0"/>
              </a:rPr>
              <a:t> </a:t>
            </a:r>
            <a:r>
              <a:rPr lang="es-PY" altLang="en-US" sz="3000" b="1" dirty="0" err="1">
                <a:latin typeface="Calibri" panose="020F0502020204030204" pitchFamily="34" charset="0"/>
              </a:rPr>
              <a:t>the</a:t>
            </a:r>
            <a:r>
              <a:rPr lang="es-PY" altLang="en-US" sz="3000" b="1" dirty="0">
                <a:latin typeface="Calibri" panose="020F0502020204030204" pitchFamily="34" charset="0"/>
              </a:rPr>
              <a:t> </a:t>
            </a:r>
            <a:r>
              <a:rPr lang="es-PY" altLang="en-US" sz="3000" b="1" dirty="0" err="1">
                <a:latin typeface="Calibri" panose="020F0502020204030204" pitchFamily="34" charset="0"/>
              </a:rPr>
              <a:t>CSM’s</a:t>
            </a:r>
            <a:r>
              <a:rPr lang="es-PY" altLang="en-US" sz="3000" b="1" dirty="0">
                <a:latin typeface="Calibri" panose="020F0502020204030204" pitchFamily="34" charset="0"/>
              </a:rPr>
              <a:t> </a:t>
            </a:r>
            <a:r>
              <a:rPr lang="es-PY" altLang="en-US" sz="3000" b="1" dirty="0" err="1">
                <a:latin typeface="Calibri" panose="020F0502020204030204" pitchFamily="34" charset="0"/>
              </a:rPr>
              <a:t>invitation</a:t>
            </a:r>
            <a:r>
              <a:rPr lang="es-PY" altLang="en-US" sz="3000" b="1" dirty="0">
                <a:latin typeface="Calibri" panose="020F0502020204030204" pitchFamily="34" charset="0"/>
              </a:rPr>
              <a:t>.</a:t>
            </a:r>
            <a:endParaRPr lang="en-US" altLang="en-US" sz="3000" b="1" dirty="0">
              <a:latin typeface="Calibri" panose="020F0502020204030204" pitchFamily="34" charset="0"/>
            </a:endParaRPr>
          </a:p>
        </p:txBody>
      </p:sp>
      <p:sp>
        <p:nvSpPr>
          <p:cNvPr id="96260" name="Text Box 9"/>
          <p:cNvSpPr txBox="1">
            <a:spLocks noChangeArrowheads="1"/>
          </p:cNvSpPr>
          <p:nvPr/>
        </p:nvSpPr>
        <p:spPr bwMode="auto">
          <a:xfrm>
            <a:off x="2232026" y="6046789"/>
            <a:ext cx="63571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50000"/>
              </a:lnSpc>
            </a:pPr>
            <a:r>
              <a:rPr lang="es-PY" altLang="en-US" sz="3000" b="1">
                <a:latin typeface="Calibri" panose="020F0502020204030204" pitchFamily="34" charset="0"/>
              </a:rPr>
              <a:t>c.  Take your guests to the CSM’s party.</a:t>
            </a:r>
            <a:endParaRPr lang="en-US" altLang="en-US" sz="3000">
              <a:latin typeface="Calibri" panose="020F0502020204030204" pitchFamily="34" charset="0"/>
            </a:endParaRPr>
          </a:p>
        </p:txBody>
      </p:sp>
      <p:sp>
        <p:nvSpPr>
          <p:cNvPr id="96261" name="Text Box 10"/>
          <p:cNvSpPr txBox="1">
            <a:spLocks noChangeArrowheads="1"/>
          </p:cNvSpPr>
          <p:nvPr/>
        </p:nvSpPr>
        <p:spPr bwMode="auto">
          <a:xfrm>
            <a:off x="2232026" y="4754563"/>
            <a:ext cx="7681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marL="514350" indent="-5143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lphaLcPeriod" startAt="2"/>
            </a:pPr>
            <a:r>
              <a:rPr lang="es-PY" altLang="en-US" sz="3000" b="1">
                <a:solidFill>
                  <a:srgbClr val="FF0000"/>
                </a:solidFill>
                <a:latin typeface="Calibri" panose="020F0502020204030204" pitchFamily="34" charset="0"/>
              </a:rPr>
              <a:t>Regret the CSM’s invitation, explaining that </a:t>
            </a:r>
          </a:p>
          <a:p>
            <a:r>
              <a:rPr lang="es-PY" altLang="en-US" sz="3000" b="1">
                <a:solidFill>
                  <a:srgbClr val="FF0000"/>
                </a:solidFill>
                <a:latin typeface="Calibri" panose="020F0502020204030204" pitchFamily="34" charset="0"/>
              </a:rPr>
              <a:t>you made prior plans.</a:t>
            </a:r>
            <a:endParaRPr lang="en-US" altLang="en-US" sz="3000">
              <a:solidFill>
                <a:srgbClr val="FF0000"/>
              </a:solidFill>
              <a:latin typeface="Calibri" panose="020F0502020204030204" pitchFamily="34" charset="0"/>
            </a:endParaRPr>
          </a:p>
        </p:txBody>
      </p:sp>
      <p:sp>
        <p:nvSpPr>
          <p:cNvPr id="3" name="Rectangle 2"/>
          <p:cNvSpPr/>
          <p:nvPr/>
        </p:nvSpPr>
        <p:spPr>
          <a:xfrm>
            <a:off x="740664" y="6479502"/>
            <a:ext cx="4297680" cy="3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Question # 3 Answer</a:t>
            </a:r>
          </a:p>
        </p:txBody>
      </p:sp>
    </p:spTree>
    <p:extLst>
      <p:ext uri="{BB962C8B-B14F-4D97-AF65-F5344CB8AC3E}">
        <p14:creationId xmlns:p14="http://schemas.microsoft.com/office/powerpoint/2010/main" val="282010425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232026" y="954816"/>
            <a:ext cx="8251825" cy="14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err="1">
                <a:latin typeface="Calibri" panose="020F0502020204030204" pitchFamily="34" charset="0"/>
              </a:rPr>
              <a:t>You</a:t>
            </a:r>
            <a:r>
              <a:rPr lang="es-PY" altLang="en-US" sz="3000" b="1" dirty="0">
                <a:latin typeface="Calibri" panose="020F0502020204030204" pitchFamily="34" charset="0"/>
              </a:rPr>
              <a:t> and your </a:t>
            </a:r>
            <a:r>
              <a:rPr lang="es-PY" altLang="en-US" sz="3000" b="1" dirty="0" err="1">
                <a:latin typeface="Calibri" panose="020F0502020204030204" pitchFamily="34" charset="0"/>
              </a:rPr>
              <a:t>spouse</a:t>
            </a:r>
            <a:r>
              <a:rPr lang="es-PY" altLang="en-US" sz="3000" b="1" dirty="0">
                <a:latin typeface="Calibri" panose="020F0502020204030204" pitchFamily="34" charset="0"/>
              </a:rPr>
              <a:t> are </a:t>
            </a:r>
            <a:r>
              <a:rPr lang="es-PY" altLang="en-US" sz="3000" b="1" dirty="0" err="1">
                <a:latin typeface="Calibri" panose="020F0502020204030204" pitchFamily="34" charset="0"/>
              </a:rPr>
              <a:t>invited</a:t>
            </a:r>
            <a:r>
              <a:rPr lang="es-PY" altLang="en-US" sz="3000" b="1" dirty="0">
                <a:latin typeface="Calibri" panose="020F0502020204030204" pitchFamily="34" charset="0"/>
              </a:rPr>
              <a:t> to the </a:t>
            </a:r>
            <a:r>
              <a:rPr lang="es-PY" altLang="en-US" sz="3000" b="1" dirty="0" err="1">
                <a:latin typeface="Calibri" panose="020F0502020204030204" pitchFamily="34" charset="0"/>
              </a:rPr>
              <a:t>CSM’s</a:t>
            </a:r>
            <a:r>
              <a:rPr lang="es-PY" altLang="en-US" sz="3000" b="1" dirty="0">
                <a:latin typeface="Calibri" panose="020F0502020204030204" pitchFamily="34" charset="0"/>
              </a:rPr>
              <a:t> and </a:t>
            </a:r>
            <a:r>
              <a:rPr lang="es-PY" altLang="en-US" sz="3000" b="1" dirty="0" err="1">
                <a:latin typeface="Calibri" panose="020F0502020204030204" pitchFamily="34" charset="0"/>
              </a:rPr>
              <a:t>his</a:t>
            </a:r>
            <a:r>
              <a:rPr lang="es-PY" altLang="en-US" sz="3000" b="1" dirty="0">
                <a:latin typeface="Calibri" panose="020F0502020204030204" pitchFamily="34" charset="0"/>
              </a:rPr>
              <a:t>/</a:t>
            </a:r>
            <a:r>
              <a:rPr lang="es-PY" altLang="en-US" sz="3000" b="1" dirty="0" err="1">
                <a:latin typeface="Calibri" panose="020F0502020204030204" pitchFamily="34" charset="0"/>
              </a:rPr>
              <a:t>her</a:t>
            </a:r>
            <a:r>
              <a:rPr lang="es-PY" altLang="en-US" sz="3000" b="1" dirty="0">
                <a:latin typeface="Calibri" panose="020F0502020204030204" pitchFamily="34" charset="0"/>
              </a:rPr>
              <a:t> </a:t>
            </a:r>
            <a:r>
              <a:rPr lang="es-PY" altLang="en-US" sz="3000" b="1" dirty="0" err="1">
                <a:latin typeface="Calibri" panose="020F0502020204030204" pitchFamily="34" charset="0"/>
              </a:rPr>
              <a:t>spouse’s</a:t>
            </a:r>
            <a:r>
              <a:rPr lang="es-PY" altLang="en-US" sz="3000" b="1" dirty="0">
                <a:latin typeface="Calibri" panose="020F0502020204030204" pitchFamily="34" charset="0"/>
              </a:rPr>
              <a:t> home </a:t>
            </a:r>
            <a:r>
              <a:rPr lang="es-PY" altLang="en-US" sz="3000" b="1" dirty="0" err="1">
                <a:latin typeface="Calibri" panose="020F0502020204030204" pitchFamily="34" charset="0"/>
              </a:rPr>
              <a:t>for</a:t>
            </a:r>
            <a:r>
              <a:rPr lang="es-PY" altLang="en-US" sz="3000" b="1" dirty="0">
                <a:latin typeface="Calibri" panose="020F0502020204030204" pitchFamily="34" charset="0"/>
              </a:rPr>
              <a:t> </a:t>
            </a:r>
            <a:r>
              <a:rPr lang="es-PY" altLang="en-US" sz="3000" b="1" dirty="0" err="1">
                <a:latin typeface="Calibri" panose="020F0502020204030204" pitchFamily="34" charset="0"/>
              </a:rPr>
              <a:t>dinner</a:t>
            </a:r>
            <a:r>
              <a:rPr lang="es-PY" altLang="en-US" sz="3000" b="1" dirty="0">
                <a:latin typeface="Calibri" panose="020F0502020204030204" pitchFamily="34" charset="0"/>
              </a:rPr>
              <a:t>, </a:t>
            </a:r>
            <a:r>
              <a:rPr lang="es-PY" altLang="en-US" sz="3000" b="1" dirty="0" err="1">
                <a:latin typeface="Calibri" panose="020F0502020204030204" pitchFamily="34" charset="0"/>
              </a:rPr>
              <a:t>afterward</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a:t>
            </a:r>
          </a:p>
        </p:txBody>
      </p:sp>
      <p:sp>
        <p:nvSpPr>
          <p:cNvPr id="101379" name="Text Box 3"/>
          <p:cNvSpPr txBox="1">
            <a:spLocks noChangeArrowheads="1"/>
          </p:cNvSpPr>
          <p:nvPr/>
        </p:nvSpPr>
        <p:spPr bwMode="auto">
          <a:xfrm>
            <a:off x="2232026" y="2546350"/>
            <a:ext cx="67099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a.  </a:t>
            </a:r>
            <a:r>
              <a:rPr lang="es-PY" altLang="en-US" sz="3000" b="1" dirty="0" err="1">
                <a:latin typeface="Calibri" panose="020F0502020204030204" pitchFamily="34" charset="0"/>
              </a:rPr>
              <a:t>Write</a:t>
            </a:r>
            <a:r>
              <a:rPr lang="es-PY" altLang="en-US" sz="3000" b="1" dirty="0">
                <a:latin typeface="Calibri" panose="020F0502020204030204" pitchFamily="34" charset="0"/>
              </a:rPr>
              <a:t> a </a:t>
            </a:r>
            <a:r>
              <a:rPr lang="es-PY" altLang="en-US" sz="3000" b="1" dirty="0" err="1">
                <a:latin typeface="Calibri" panose="020F0502020204030204" pitchFamily="34" charset="0"/>
              </a:rPr>
              <a:t>thank-you</a:t>
            </a:r>
            <a:r>
              <a:rPr lang="es-PY" altLang="en-US" sz="3000" b="1" dirty="0">
                <a:latin typeface="Calibri" panose="020F0502020204030204" pitchFamily="34" charset="0"/>
              </a:rPr>
              <a:t> note to </a:t>
            </a:r>
            <a:r>
              <a:rPr lang="es-PY" altLang="en-US" sz="3000" b="1" dirty="0" err="1">
                <a:latin typeface="Calibri" panose="020F0502020204030204" pitchFamily="34" charset="0"/>
              </a:rPr>
              <a:t>the</a:t>
            </a:r>
            <a:r>
              <a:rPr lang="es-PY" altLang="en-US" sz="3000" b="1" dirty="0">
                <a:latin typeface="Calibri" panose="020F0502020204030204" pitchFamily="34" charset="0"/>
              </a:rPr>
              <a:t> </a:t>
            </a:r>
            <a:r>
              <a:rPr lang="es-PY" altLang="en-US" sz="3000" b="1" dirty="0" err="1">
                <a:latin typeface="Calibri" panose="020F0502020204030204" pitchFamily="34" charset="0"/>
              </a:rPr>
              <a:t>spouse</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101380" name="Text Box 4"/>
          <p:cNvSpPr txBox="1">
            <a:spLocks noChangeArrowheads="1"/>
          </p:cNvSpPr>
          <p:nvPr/>
        </p:nvSpPr>
        <p:spPr bwMode="auto">
          <a:xfrm>
            <a:off x="2232026" y="3638550"/>
            <a:ext cx="8893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b.  </a:t>
            </a:r>
            <a:r>
              <a:rPr lang="es-PY" altLang="en-US" sz="3000" b="1" dirty="0" err="1">
                <a:latin typeface="Calibri" panose="020F0502020204030204" pitchFamily="34" charset="0"/>
              </a:rPr>
              <a:t>Write</a:t>
            </a:r>
            <a:r>
              <a:rPr lang="es-PY" altLang="en-US" sz="3000" b="1" dirty="0">
                <a:latin typeface="Calibri" panose="020F0502020204030204" pitchFamily="34" charset="0"/>
              </a:rPr>
              <a:t> a </a:t>
            </a:r>
            <a:r>
              <a:rPr lang="es-PY" altLang="en-US" sz="3000" b="1" dirty="0" err="1">
                <a:latin typeface="Calibri" panose="020F0502020204030204" pitchFamily="34" charset="0"/>
              </a:rPr>
              <a:t>thank-you</a:t>
            </a:r>
            <a:r>
              <a:rPr lang="es-PY" altLang="en-US" sz="3000" b="1" dirty="0">
                <a:latin typeface="Calibri" panose="020F0502020204030204" pitchFamily="34" charset="0"/>
              </a:rPr>
              <a:t> note to the CSM and </a:t>
            </a:r>
            <a:r>
              <a:rPr lang="es-PY" altLang="en-US" sz="3000" b="1" dirty="0" err="1">
                <a:latin typeface="Calibri" panose="020F0502020204030204" pitchFamily="34" charset="0"/>
              </a:rPr>
              <a:t>his</a:t>
            </a:r>
            <a:r>
              <a:rPr lang="es-PY" altLang="en-US" sz="3000" b="1" dirty="0">
                <a:latin typeface="Calibri" panose="020F0502020204030204" pitchFamily="34" charset="0"/>
              </a:rPr>
              <a:t>/</a:t>
            </a:r>
            <a:r>
              <a:rPr lang="es-PY" altLang="en-US" sz="3000" b="1" dirty="0" err="1">
                <a:latin typeface="Calibri" panose="020F0502020204030204" pitchFamily="34" charset="0"/>
              </a:rPr>
              <a:t>her</a:t>
            </a:r>
            <a:r>
              <a:rPr lang="es-PY" altLang="en-US" sz="3000" b="1" dirty="0">
                <a:latin typeface="Calibri" panose="020F0502020204030204" pitchFamily="34" charset="0"/>
              </a:rPr>
              <a:t> </a:t>
            </a:r>
            <a:r>
              <a:rPr lang="es-PY" altLang="en-US" sz="3000" b="1" dirty="0" err="1">
                <a:latin typeface="Calibri" panose="020F0502020204030204" pitchFamily="34" charset="0"/>
              </a:rPr>
              <a:t>spouse</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101381" name="Text Box 5"/>
          <p:cNvSpPr txBox="1">
            <a:spLocks noChangeArrowheads="1"/>
          </p:cNvSpPr>
          <p:nvPr/>
        </p:nvSpPr>
        <p:spPr bwMode="auto">
          <a:xfrm>
            <a:off x="2232026" y="4883151"/>
            <a:ext cx="72929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marL="514350" indent="-5143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buFontTx/>
              <a:buAutoNum type="alphaLcPeriod" startAt="3"/>
            </a:pPr>
            <a:r>
              <a:rPr lang="es-PY" altLang="en-US" sz="3000" b="1" dirty="0" err="1">
                <a:latin typeface="Calibri" panose="020F0502020204030204" pitchFamily="34" charset="0"/>
              </a:rPr>
              <a:t>Saying</a:t>
            </a:r>
            <a:r>
              <a:rPr lang="es-PY" altLang="en-US" sz="3000" b="1" dirty="0">
                <a:latin typeface="Calibri" panose="020F0502020204030204" pitchFamily="34" charset="0"/>
              </a:rPr>
              <a:t> </a:t>
            </a:r>
            <a:r>
              <a:rPr lang="es-PY" altLang="en-US" sz="3000" b="1" dirty="0" err="1">
                <a:latin typeface="Calibri" panose="020F0502020204030204" pitchFamily="34" charset="0"/>
              </a:rPr>
              <a:t>thank</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as </a:t>
            </a:r>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leave</a:t>
            </a:r>
            <a:r>
              <a:rPr lang="es-PY" altLang="en-US" sz="3000" b="1" dirty="0">
                <a:latin typeface="Calibri" panose="020F0502020204030204" pitchFamily="34" charset="0"/>
              </a:rPr>
              <a:t> is </a:t>
            </a:r>
            <a:r>
              <a:rPr lang="es-PY" altLang="en-US" sz="3000" b="1" dirty="0" err="1">
                <a:latin typeface="Calibri" panose="020F0502020204030204" pitchFamily="34" charset="0"/>
              </a:rPr>
              <a:t>enough</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2" name="Rectangle 1"/>
          <p:cNvSpPr/>
          <p:nvPr/>
        </p:nvSpPr>
        <p:spPr>
          <a:xfrm>
            <a:off x="786384" y="6510528"/>
            <a:ext cx="2880360"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Question # 4</a:t>
            </a:r>
          </a:p>
        </p:txBody>
      </p:sp>
    </p:spTree>
    <p:extLst>
      <p:ext uri="{BB962C8B-B14F-4D97-AF65-F5344CB8AC3E}">
        <p14:creationId xmlns:p14="http://schemas.microsoft.com/office/powerpoint/2010/main" val="17989586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1842248" y="1075765"/>
            <a:ext cx="8641604" cy="14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err="1">
                <a:latin typeface="Calibri" panose="020F0502020204030204" pitchFamily="34" charset="0"/>
              </a:rPr>
              <a:t>You</a:t>
            </a:r>
            <a:r>
              <a:rPr lang="es-PY" altLang="en-US" sz="3000" b="1" dirty="0">
                <a:latin typeface="Calibri" panose="020F0502020204030204" pitchFamily="34" charset="0"/>
              </a:rPr>
              <a:t> and your </a:t>
            </a:r>
            <a:r>
              <a:rPr lang="es-PY" altLang="en-US" sz="3000" b="1" dirty="0" err="1">
                <a:latin typeface="Calibri" panose="020F0502020204030204" pitchFamily="34" charset="0"/>
              </a:rPr>
              <a:t>spouse</a:t>
            </a:r>
            <a:r>
              <a:rPr lang="es-PY" altLang="en-US" sz="3000" b="1" dirty="0">
                <a:latin typeface="Calibri" panose="020F0502020204030204" pitchFamily="34" charset="0"/>
              </a:rPr>
              <a:t> are </a:t>
            </a:r>
            <a:r>
              <a:rPr lang="es-PY" altLang="en-US" sz="3000" b="1" dirty="0" err="1">
                <a:latin typeface="Calibri" panose="020F0502020204030204" pitchFamily="34" charset="0"/>
              </a:rPr>
              <a:t>invited</a:t>
            </a:r>
            <a:r>
              <a:rPr lang="es-PY" altLang="en-US" sz="3000" b="1" dirty="0">
                <a:latin typeface="Calibri" panose="020F0502020204030204" pitchFamily="34" charset="0"/>
              </a:rPr>
              <a:t> to the </a:t>
            </a:r>
            <a:r>
              <a:rPr lang="es-PY" altLang="en-US" sz="3000" b="1" dirty="0" err="1">
                <a:latin typeface="Calibri" panose="020F0502020204030204" pitchFamily="34" charset="0"/>
              </a:rPr>
              <a:t>CSM’s</a:t>
            </a:r>
            <a:r>
              <a:rPr lang="es-PY" altLang="en-US" sz="3000" b="1" dirty="0">
                <a:latin typeface="Calibri" panose="020F0502020204030204" pitchFamily="34" charset="0"/>
              </a:rPr>
              <a:t> and </a:t>
            </a:r>
            <a:r>
              <a:rPr lang="es-PY" altLang="en-US" sz="3000" b="1" dirty="0" err="1">
                <a:latin typeface="Calibri" panose="020F0502020204030204" pitchFamily="34" charset="0"/>
              </a:rPr>
              <a:t>his</a:t>
            </a:r>
            <a:r>
              <a:rPr lang="es-PY" altLang="en-US" sz="3000" b="1" dirty="0">
                <a:latin typeface="Calibri" panose="020F0502020204030204" pitchFamily="34" charset="0"/>
              </a:rPr>
              <a:t>/</a:t>
            </a:r>
            <a:r>
              <a:rPr lang="es-PY" altLang="en-US" sz="3000" b="1" dirty="0" err="1">
                <a:latin typeface="Calibri" panose="020F0502020204030204" pitchFamily="34" charset="0"/>
              </a:rPr>
              <a:t>her</a:t>
            </a:r>
            <a:r>
              <a:rPr lang="es-PY" altLang="en-US" sz="3000" b="1" dirty="0">
                <a:latin typeface="Calibri" panose="020F0502020204030204" pitchFamily="34" charset="0"/>
              </a:rPr>
              <a:t> </a:t>
            </a:r>
            <a:r>
              <a:rPr lang="es-PY" altLang="en-US" sz="3000" b="1" dirty="0" err="1">
                <a:latin typeface="Calibri" panose="020F0502020204030204" pitchFamily="34" charset="0"/>
              </a:rPr>
              <a:t>spouse’s</a:t>
            </a:r>
            <a:r>
              <a:rPr lang="es-PY" altLang="en-US" sz="3000" b="1" dirty="0">
                <a:latin typeface="Calibri" panose="020F0502020204030204" pitchFamily="34" charset="0"/>
              </a:rPr>
              <a:t> home </a:t>
            </a:r>
            <a:r>
              <a:rPr lang="es-PY" altLang="en-US" sz="3000" b="1" dirty="0" err="1">
                <a:latin typeface="Calibri" panose="020F0502020204030204" pitchFamily="34" charset="0"/>
              </a:rPr>
              <a:t>for</a:t>
            </a:r>
            <a:r>
              <a:rPr lang="es-PY" altLang="en-US" sz="3000" b="1" dirty="0">
                <a:latin typeface="Calibri" panose="020F0502020204030204" pitchFamily="34" charset="0"/>
              </a:rPr>
              <a:t> </a:t>
            </a:r>
            <a:r>
              <a:rPr lang="es-PY" altLang="en-US" sz="3000" b="1" dirty="0" err="1">
                <a:latin typeface="Calibri" panose="020F0502020204030204" pitchFamily="34" charset="0"/>
              </a:rPr>
              <a:t>dinner</a:t>
            </a:r>
            <a:r>
              <a:rPr lang="es-PY" altLang="en-US" sz="3000" b="1" dirty="0">
                <a:latin typeface="Calibri" panose="020F0502020204030204" pitchFamily="34" charset="0"/>
              </a:rPr>
              <a:t>, </a:t>
            </a:r>
            <a:r>
              <a:rPr lang="es-PY" altLang="en-US" sz="3000" b="1" dirty="0" err="1">
                <a:latin typeface="Calibri" panose="020F0502020204030204" pitchFamily="34" charset="0"/>
              </a:rPr>
              <a:t>afterward</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a:t>
            </a:r>
          </a:p>
        </p:txBody>
      </p:sp>
      <p:sp>
        <p:nvSpPr>
          <p:cNvPr id="102403" name="Text Box 3"/>
          <p:cNvSpPr txBox="1">
            <a:spLocks noChangeArrowheads="1"/>
          </p:cNvSpPr>
          <p:nvPr/>
        </p:nvSpPr>
        <p:spPr bwMode="auto">
          <a:xfrm>
            <a:off x="2232026" y="2546350"/>
            <a:ext cx="67099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solidFill>
                  <a:srgbClr val="FF0000"/>
                </a:solidFill>
                <a:latin typeface="Calibri" panose="020F0502020204030204" pitchFamily="34" charset="0"/>
              </a:rPr>
              <a:t>a.  </a:t>
            </a:r>
            <a:r>
              <a:rPr lang="es-PY" altLang="en-US" sz="3000" b="1" dirty="0" err="1">
                <a:solidFill>
                  <a:srgbClr val="FF0000"/>
                </a:solidFill>
                <a:latin typeface="Calibri" panose="020F0502020204030204" pitchFamily="34" charset="0"/>
              </a:rPr>
              <a:t>Write</a:t>
            </a:r>
            <a:r>
              <a:rPr lang="es-PY" altLang="en-US" sz="3000" b="1" dirty="0">
                <a:solidFill>
                  <a:srgbClr val="FF0000"/>
                </a:solidFill>
                <a:latin typeface="Calibri" panose="020F0502020204030204" pitchFamily="34" charset="0"/>
              </a:rPr>
              <a:t> a </a:t>
            </a:r>
            <a:r>
              <a:rPr lang="es-PY" altLang="en-US" sz="3000" b="1" dirty="0" err="1">
                <a:solidFill>
                  <a:srgbClr val="FF0000"/>
                </a:solidFill>
                <a:latin typeface="Calibri" panose="020F0502020204030204" pitchFamily="34" charset="0"/>
              </a:rPr>
              <a:t>thank-you</a:t>
            </a:r>
            <a:r>
              <a:rPr lang="es-PY" altLang="en-US" sz="3000" b="1" dirty="0">
                <a:solidFill>
                  <a:srgbClr val="FF0000"/>
                </a:solidFill>
                <a:latin typeface="Calibri" panose="020F0502020204030204" pitchFamily="34" charset="0"/>
              </a:rPr>
              <a:t> note to </a:t>
            </a:r>
            <a:r>
              <a:rPr lang="es-PY" altLang="en-US" sz="3000" b="1" dirty="0" err="1">
                <a:solidFill>
                  <a:srgbClr val="FF0000"/>
                </a:solidFill>
                <a:latin typeface="Calibri" panose="020F0502020204030204" pitchFamily="34" charset="0"/>
              </a:rPr>
              <a:t>the</a:t>
            </a:r>
            <a:r>
              <a:rPr lang="es-PY" altLang="en-US" sz="3000" b="1" dirty="0">
                <a:solidFill>
                  <a:srgbClr val="FF0000"/>
                </a:solidFill>
                <a:latin typeface="Calibri" panose="020F0502020204030204" pitchFamily="34" charset="0"/>
              </a:rPr>
              <a:t> </a:t>
            </a:r>
            <a:r>
              <a:rPr lang="es-PY" altLang="en-US" sz="3000" b="1" dirty="0" err="1">
                <a:solidFill>
                  <a:srgbClr val="FF0000"/>
                </a:solidFill>
                <a:latin typeface="Calibri" panose="020F0502020204030204" pitchFamily="34" charset="0"/>
              </a:rPr>
              <a:t>spouse</a:t>
            </a:r>
            <a:r>
              <a:rPr lang="es-PY" altLang="en-US" sz="3000" b="1" dirty="0">
                <a:solidFill>
                  <a:srgbClr val="FF0000"/>
                </a:solidFill>
                <a:latin typeface="Calibri" panose="020F0502020204030204" pitchFamily="34" charset="0"/>
              </a:rPr>
              <a:t>.</a:t>
            </a:r>
            <a:endParaRPr lang="en-US" altLang="en-US" sz="3000" dirty="0">
              <a:solidFill>
                <a:srgbClr val="FF0000"/>
              </a:solidFill>
              <a:latin typeface="Calibri" panose="020F0502020204030204" pitchFamily="34" charset="0"/>
            </a:endParaRPr>
          </a:p>
        </p:txBody>
      </p:sp>
      <p:sp>
        <p:nvSpPr>
          <p:cNvPr id="102404" name="Text Box 4"/>
          <p:cNvSpPr txBox="1">
            <a:spLocks noChangeArrowheads="1"/>
          </p:cNvSpPr>
          <p:nvPr/>
        </p:nvSpPr>
        <p:spPr bwMode="auto">
          <a:xfrm>
            <a:off x="2232026" y="3638550"/>
            <a:ext cx="8893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b.  </a:t>
            </a:r>
            <a:r>
              <a:rPr lang="es-PY" altLang="en-US" sz="3000" b="1" dirty="0" err="1">
                <a:latin typeface="Calibri" panose="020F0502020204030204" pitchFamily="34" charset="0"/>
              </a:rPr>
              <a:t>Write</a:t>
            </a:r>
            <a:r>
              <a:rPr lang="es-PY" altLang="en-US" sz="3000" b="1" dirty="0">
                <a:latin typeface="Calibri" panose="020F0502020204030204" pitchFamily="34" charset="0"/>
              </a:rPr>
              <a:t> a </a:t>
            </a:r>
            <a:r>
              <a:rPr lang="es-PY" altLang="en-US" sz="3000" b="1" dirty="0" err="1">
                <a:latin typeface="Calibri" panose="020F0502020204030204" pitchFamily="34" charset="0"/>
              </a:rPr>
              <a:t>thank-you</a:t>
            </a:r>
            <a:r>
              <a:rPr lang="es-PY" altLang="en-US" sz="3000" b="1" dirty="0">
                <a:latin typeface="Calibri" panose="020F0502020204030204" pitchFamily="34" charset="0"/>
              </a:rPr>
              <a:t> note to the CSM and </a:t>
            </a:r>
            <a:r>
              <a:rPr lang="es-PY" altLang="en-US" sz="3000" b="1" dirty="0" err="1">
                <a:latin typeface="Calibri" panose="020F0502020204030204" pitchFamily="34" charset="0"/>
              </a:rPr>
              <a:t>his</a:t>
            </a:r>
            <a:r>
              <a:rPr lang="es-PY" altLang="en-US" sz="3000" b="1" dirty="0">
                <a:latin typeface="Calibri" panose="020F0502020204030204" pitchFamily="34" charset="0"/>
              </a:rPr>
              <a:t>/</a:t>
            </a:r>
            <a:r>
              <a:rPr lang="es-PY" altLang="en-US" sz="3000" b="1" dirty="0" err="1">
                <a:latin typeface="Calibri" panose="020F0502020204030204" pitchFamily="34" charset="0"/>
              </a:rPr>
              <a:t>her</a:t>
            </a:r>
            <a:r>
              <a:rPr lang="es-PY" altLang="en-US" sz="3000" b="1" dirty="0">
                <a:latin typeface="Calibri" panose="020F0502020204030204" pitchFamily="34" charset="0"/>
              </a:rPr>
              <a:t> </a:t>
            </a:r>
            <a:r>
              <a:rPr lang="es-PY" altLang="en-US" sz="3000" b="1" dirty="0" err="1">
                <a:latin typeface="Calibri" panose="020F0502020204030204" pitchFamily="34" charset="0"/>
              </a:rPr>
              <a:t>spouse</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102405" name="Text Box 5"/>
          <p:cNvSpPr txBox="1">
            <a:spLocks noChangeArrowheads="1"/>
          </p:cNvSpPr>
          <p:nvPr/>
        </p:nvSpPr>
        <p:spPr bwMode="auto">
          <a:xfrm>
            <a:off x="2232026" y="4883151"/>
            <a:ext cx="72929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marL="514350" indent="-5143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buFontTx/>
              <a:buAutoNum type="alphaLcPeriod" startAt="3"/>
            </a:pPr>
            <a:r>
              <a:rPr lang="es-PY" altLang="en-US" sz="3000" b="1" dirty="0" err="1">
                <a:latin typeface="Calibri" panose="020F0502020204030204" pitchFamily="34" charset="0"/>
              </a:rPr>
              <a:t>Saying</a:t>
            </a:r>
            <a:r>
              <a:rPr lang="es-PY" altLang="en-US" sz="3000" b="1" dirty="0">
                <a:latin typeface="Calibri" panose="020F0502020204030204" pitchFamily="34" charset="0"/>
              </a:rPr>
              <a:t> </a:t>
            </a:r>
            <a:r>
              <a:rPr lang="es-PY" altLang="en-US" sz="3000" b="1" dirty="0" err="1">
                <a:latin typeface="Calibri" panose="020F0502020204030204" pitchFamily="34" charset="0"/>
              </a:rPr>
              <a:t>thank</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as </a:t>
            </a:r>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leave</a:t>
            </a:r>
            <a:r>
              <a:rPr lang="es-PY" altLang="en-US" sz="3000" b="1" dirty="0">
                <a:latin typeface="Calibri" panose="020F0502020204030204" pitchFamily="34" charset="0"/>
              </a:rPr>
              <a:t> is </a:t>
            </a:r>
            <a:r>
              <a:rPr lang="es-PY" altLang="en-US" sz="3000" b="1" dirty="0" err="1">
                <a:latin typeface="Calibri" panose="020F0502020204030204" pitchFamily="34" charset="0"/>
              </a:rPr>
              <a:t>enough</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2" name="Rectangle 1"/>
          <p:cNvSpPr/>
          <p:nvPr/>
        </p:nvSpPr>
        <p:spPr>
          <a:xfrm>
            <a:off x="740664" y="6483096"/>
            <a:ext cx="3282696" cy="26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Question # 4 Answer</a:t>
            </a:r>
          </a:p>
        </p:txBody>
      </p:sp>
    </p:spTree>
    <p:extLst>
      <p:ext uri="{BB962C8B-B14F-4D97-AF65-F5344CB8AC3E}">
        <p14:creationId xmlns:p14="http://schemas.microsoft.com/office/powerpoint/2010/main" val="14588355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1876426" y="1441450"/>
            <a:ext cx="87915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live</a:t>
            </a:r>
            <a:r>
              <a:rPr lang="es-PY" altLang="en-US" sz="3000" b="1" dirty="0">
                <a:latin typeface="Calibri" panose="020F0502020204030204" pitchFamily="34" charset="0"/>
              </a:rPr>
              <a:t> off post </a:t>
            </a:r>
            <a:r>
              <a:rPr lang="es-PY" altLang="en-US" sz="3000" b="1" dirty="0" err="1">
                <a:latin typeface="Calibri" panose="020F0502020204030204" pitchFamily="34" charset="0"/>
              </a:rPr>
              <a:t>but</a:t>
            </a:r>
            <a:r>
              <a:rPr lang="es-PY" altLang="en-US" sz="3000" b="1" dirty="0">
                <a:latin typeface="Calibri" panose="020F0502020204030204" pitchFamily="34" charset="0"/>
              </a:rPr>
              <a:t> </a:t>
            </a:r>
            <a:r>
              <a:rPr lang="es-PY" altLang="en-US" sz="3000" b="1" dirty="0" err="1">
                <a:latin typeface="Calibri" panose="020F0502020204030204" pitchFamily="34" charset="0"/>
              </a:rPr>
              <a:t>close</a:t>
            </a:r>
            <a:r>
              <a:rPr lang="es-PY" altLang="en-US" sz="3000" b="1" dirty="0">
                <a:latin typeface="Calibri" panose="020F0502020204030204" pitchFamily="34" charset="0"/>
              </a:rPr>
              <a:t> </a:t>
            </a:r>
            <a:r>
              <a:rPr lang="es-PY" altLang="en-US" sz="3000" b="1" dirty="0" err="1">
                <a:latin typeface="Calibri" panose="020F0502020204030204" pitchFamily="34" charset="0"/>
              </a:rPr>
              <a:t>enough</a:t>
            </a:r>
            <a:r>
              <a:rPr lang="es-PY" altLang="en-US" sz="3000" b="1" dirty="0">
                <a:latin typeface="Calibri" panose="020F0502020204030204" pitchFamily="34" charset="0"/>
              </a:rPr>
              <a:t> to </a:t>
            </a:r>
            <a:r>
              <a:rPr lang="es-PY" altLang="en-US" sz="3000" b="1" dirty="0" err="1">
                <a:latin typeface="Calibri" panose="020F0502020204030204" pitchFamily="34" charset="0"/>
              </a:rPr>
              <a:t>hear</a:t>
            </a:r>
            <a:r>
              <a:rPr lang="es-PY" altLang="en-US" sz="3000" b="1" dirty="0">
                <a:latin typeface="Calibri" panose="020F0502020204030204" pitchFamily="34" charset="0"/>
              </a:rPr>
              <a:t> “</a:t>
            </a:r>
            <a:r>
              <a:rPr lang="es-PY" altLang="en-US" sz="3000" b="1" dirty="0" err="1">
                <a:latin typeface="Calibri" panose="020F0502020204030204" pitchFamily="34" charset="0"/>
              </a:rPr>
              <a:t>Retreat</a:t>
            </a:r>
            <a:r>
              <a:rPr lang="es-PY" altLang="en-US" sz="3000" b="1" dirty="0">
                <a:latin typeface="Calibri" panose="020F0502020204030204" pitchFamily="34" charset="0"/>
              </a:rPr>
              <a:t>” in </a:t>
            </a:r>
          </a:p>
          <a:p>
            <a:r>
              <a:rPr lang="es-PY" altLang="en-US" sz="3000" b="1" dirty="0">
                <a:latin typeface="Calibri" panose="020F0502020204030204" pitchFamily="34" charset="0"/>
              </a:rPr>
              <a:t>the </a:t>
            </a:r>
            <a:r>
              <a:rPr lang="es-PY" altLang="en-US" sz="3000" b="1" dirty="0" err="1">
                <a:latin typeface="Calibri" panose="020F0502020204030204" pitchFamily="34" charset="0"/>
              </a:rPr>
              <a:t>afternoons</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are </a:t>
            </a:r>
            <a:r>
              <a:rPr lang="es-PY" altLang="en-US" sz="3000" b="1" dirty="0" err="1">
                <a:latin typeface="Calibri" panose="020F0502020204030204" pitchFamily="34" charset="0"/>
              </a:rPr>
              <a:t>outside</a:t>
            </a:r>
            <a:r>
              <a:rPr lang="es-PY" altLang="en-US" sz="3000" b="1" dirty="0">
                <a:latin typeface="Calibri" panose="020F0502020204030204" pitchFamily="34" charset="0"/>
              </a:rPr>
              <a:t> </a:t>
            </a:r>
            <a:r>
              <a:rPr lang="es-PY" altLang="en-US" sz="3000" b="1" dirty="0" err="1">
                <a:latin typeface="Calibri" panose="020F0502020204030204" pitchFamily="34" charset="0"/>
              </a:rPr>
              <a:t>playing</a:t>
            </a:r>
            <a:r>
              <a:rPr lang="es-PY" altLang="en-US" sz="3000" b="1" dirty="0">
                <a:latin typeface="Calibri" panose="020F0502020204030204" pitchFamily="34" charset="0"/>
              </a:rPr>
              <a:t> with the </a:t>
            </a:r>
            <a:r>
              <a:rPr lang="es-PY" altLang="en-US" sz="3000" b="1" dirty="0" err="1">
                <a:latin typeface="Calibri" panose="020F0502020204030204" pitchFamily="34" charset="0"/>
              </a:rPr>
              <a:t>children</a:t>
            </a:r>
            <a:r>
              <a:rPr lang="es-PY" altLang="en-US" sz="3000" b="1" dirty="0">
                <a:latin typeface="Calibri" panose="020F0502020204030204" pitchFamily="34" charset="0"/>
              </a:rPr>
              <a:t> when the </a:t>
            </a:r>
            <a:r>
              <a:rPr lang="es-PY" altLang="en-US" sz="3000" b="1" dirty="0" err="1">
                <a:latin typeface="Calibri" panose="020F0502020204030204" pitchFamily="34" charset="0"/>
              </a:rPr>
              <a:t>music</a:t>
            </a:r>
            <a:r>
              <a:rPr lang="es-PY" altLang="en-US" sz="3000" b="1" dirty="0">
                <a:latin typeface="Calibri" panose="020F0502020204030204" pitchFamily="34" charset="0"/>
              </a:rPr>
              <a:t> </a:t>
            </a:r>
            <a:r>
              <a:rPr lang="es-PY" altLang="en-US" sz="3000" b="1" dirty="0" err="1">
                <a:latin typeface="Calibri" panose="020F0502020204030204" pitchFamily="34" charset="0"/>
              </a:rPr>
              <a:t>starts</a:t>
            </a:r>
            <a:r>
              <a:rPr lang="es-PY" altLang="en-US" sz="3000" b="1" dirty="0">
                <a:latin typeface="Calibri" panose="020F0502020204030204" pitchFamily="34" charset="0"/>
              </a:rPr>
              <a:t> </a:t>
            </a:r>
            <a:r>
              <a:rPr lang="es-PY" altLang="en-US" sz="3000" b="1" dirty="0" err="1">
                <a:latin typeface="Calibri" panose="020F0502020204030204" pitchFamily="34" charset="0"/>
              </a:rPr>
              <a:t>playing</a:t>
            </a:r>
            <a:r>
              <a:rPr lang="es-PY" altLang="en-US" sz="3000" b="1" dirty="0">
                <a:latin typeface="Calibri" panose="020F0502020204030204" pitchFamily="34" charset="0"/>
              </a:rPr>
              <a:t>.  </a:t>
            </a:r>
            <a:r>
              <a:rPr lang="es-PY" altLang="en-US" sz="3000" b="1" dirty="0" err="1">
                <a:latin typeface="Calibri" panose="020F0502020204030204" pitchFamily="34" charset="0"/>
              </a:rPr>
              <a:t>What</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do?</a:t>
            </a:r>
          </a:p>
        </p:txBody>
      </p:sp>
      <p:sp>
        <p:nvSpPr>
          <p:cNvPr id="111619" name="Text Box 3"/>
          <p:cNvSpPr txBox="1">
            <a:spLocks noChangeArrowheads="1"/>
          </p:cNvSpPr>
          <p:nvPr/>
        </p:nvSpPr>
        <p:spPr bwMode="auto">
          <a:xfrm>
            <a:off x="2212976" y="3352800"/>
            <a:ext cx="815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a.  </a:t>
            </a:r>
            <a:r>
              <a:rPr lang="es-PY" altLang="en-US" sz="3000" b="1" dirty="0" err="1">
                <a:latin typeface="Calibri" panose="020F0502020204030204" pitchFamily="34" charset="0"/>
              </a:rPr>
              <a:t>You</a:t>
            </a:r>
            <a:r>
              <a:rPr lang="es-PY" altLang="en-US" sz="3000" b="1" dirty="0">
                <a:latin typeface="Calibri" panose="020F0502020204030204" pitchFamily="34" charset="0"/>
              </a:rPr>
              <a:t> and your </a:t>
            </a:r>
            <a:r>
              <a:rPr lang="es-PY" altLang="en-US" sz="3000" b="1" dirty="0" err="1">
                <a:latin typeface="Calibri" panose="020F0502020204030204" pitchFamily="34" charset="0"/>
              </a:rPr>
              <a:t>children</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 stand at </a:t>
            </a:r>
            <a:r>
              <a:rPr lang="es-PY" altLang="en-US" sz="3000" b="1" dirty="0" err="1">
                <a:latin typeface="Calibri" panose="020F0502020204030204" pitchFamily="34" charset="0"/>
              </a:rPr>
              <a:t>attention</a:t>
            </a:r>
            <a:r>
              <a:rPr lang="es-PY" altLang="en-US" sz="3000" b="1" dirty="0">
                <a:latin typeface="Calibri" panose="020F0502020204030204" pitchFamily="34" charset="0"/>
              </a:rPr>
              <a:t> and </a:t>
            </a:r>
            <a:r>
              <a:rPr lang="es-PY" altLang="en-US" sz="3000" b="1" dirty="0" err="1">
                <a:latin typeface="Calibri" panose="020F0502020204030204" pitchFamily="34" charset="0"/>
              </a:rPr>
              <a:t>face</a:t>
            </a:r>
            <a:r>
              <a:rPr lang="es-PY" altLang="en-US" sz="3000" b="1" dirty="0">
                <a:latin typeface="Calibri" panose="020F0502020204030204" pitchFamily="34" charset="0"/>
              </a:rPr>
              <a:t> the </a:t>
            </a:r>
            <a:r>
              <a:rPr lang="es-PY" altLang="en-US" sz="3000" b="1" dirty="0" err="1">
                <a:latin typeface="Calibri" panose="020F0502020204030204" pitchFamily="34" charset="0"/>
              </a:rPr>
              <a:t>music</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111620" name="Text Box 4"/>
          <p:cNvSpPr txBox="1">
            <a:spLocks noChangeArrowheads="1"/>
          </p:cNvSpPr>
          <p:nvPr/>
        </p:nvSpPr>
        <p:spPr bwMode="auto">
          <a:xfrm>
            <a:off x="2212976" y="4394200"/>
            <a:ext cx="815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b.  Run </a:t>
            </a:r>
            <a:r>
              <a:rPr lang="es-PY" altLang="en-US" sz="3000" b="1" dirty="0" err="1">
                <a:latin typeface="Calibri" panose="020F0502020204030204" pitchFamily="34" charset="0"/>
              </a:rPr>
              <a:t>into</a:t>
            </a:r>
            <a:r>
              <a:rPr lang="es-PY" altLang="en-US" sz="3000" b="1" dirty="0">
                <a:latin typeface="Calibri" panose="020F0502020204030204" pitchFamily="34" charset="0"/>
              </a:rPr>
              <a:t> the </a:t>
            </a:r>
            <a:r>
              <a:rPr lang="es-PY" altLang="en-US" sz="3000" b="1" dirty="0" err="1">
                <a:latin typeface="Calibri" panose="020F0502020204030204" pitchFamily="34" charset="0"/>
              </a:rPr>
              <a:t>house</a:t>
            </a:r>
            <a:r>
              <a:rPr lang="es-PY" altLang="en-US" sz="3000" b="1" dirty="0">
                <a:latin typeface="Calibri" panose="020F0502020204030204" pitchFamily="34" charset="0"/>
              </a:rPr>
              <a:t> </a:t>
            </a:r>
            <a:r>
              <a:rPr lang="es-PY" altLang="en-US" sz="3000" b="1" dirty="0" err="1">
                <a:latin typeface="Calibri" panose="020F0502020204030204" pitchFamily="34" charset="0"/>
              </a:rPr>
              <a:t>quickly</a:t>
            </a:r>
            <a:r>
              <a:rPr lang="es-PY" altLang="en-US" sz="3000" b="1" dirty="0">
                <a:latin typeface="Calibri" panose="020F0502020204030204" pitchFamily="34" charset="0"/>
              </a:rPr>
              <a:t> to </a:t>
            </a:r>
            <a:r>
              <a:rPr lang="es-PY" altLang="en-US" sz="3000" b="1" dirty="0" err="1">
                <a:latin typeface="Calibri" panose="020F0502020204030204" pitchFamily="34" charset="0"/>
              </a:rPr>
              <a:t>avoid</a:t>
            </a:r>
            <a:r>
              <a:rPr lang="es-PY" altLang="en-US" sz="3000" b="1" dirty="0">
                <a:latin typeface="Calibri" panose="020F0502020204030204" pitchFamily="34" charset="0"/>
              </a:rPr>
              <a:t> </a:t>
            </a:r>
            <a:r>
              <a:rPr lang="es-PY" altLang="en-US" sz="3000" b="1" dirty="0" err="1">
                <a:latin typeface="Calibri" panose="020F0502020204030204" pitchFamily="34" charset="0"/>
              </a:rPr>
              <a:t>making</a:t>
            </a:r>
            <a:r>
              <a:rPr lang="es-PY" altLang="en-US" sz="3000" b="1" dirty="0">
                <a:latin typeface="Calibri" panose="020F0502020204030204" pitchFamily="34" charset="0"/>
              </a:rPr>
              <a:t> </a:t>
            </a:r>
            <a:r>
              <a:rPr lang="es-PY" altLang="en-US" sz="3000" b="1" dirty="0" err="1">
                <a:latin typeface="Calibri" panose="020F0502020204030204" pitchFamily="34" charset="0"/>
              </a:rPr>
              <a:t>any</a:t>
            </a:r>
            <a:r>
              <a:rPr lang="es-PY" altLang="en-US" sz="3000" b="1" dirty="0">
                <a:latin typeface="Calibri" panose="020F0502020204030204" pitchFamily="34" charset="0"/>
              </a:rPr>
              <a:t> </a:t>
            </a:r>
            <a:r>
              <a:rPr lang="es-PY" altLang="en-US" sz="3000" b="1" dirty="0" err="1">
                <a:latin typeface="Calibri" panose="020F0502020204030204" pitchFamily="34" charset="0"/>
              </a:rPr>
              <a:t>mistakes</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111621" name="Text Box 5"/>
          <p:cNvSpPr txBox="1">
            <a:spLocks noChangeArrowheads="1"/>
          </p:cNvSpPr>
          <p:nvPr/>
        </p:nvSpPr>
        <p:spPr bwMode="auto">
          <a:xfrm>
            <a:off x="2212976" y="5289550"/>
            <a:ext cx="8226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c.  Stand at </a:t>
            </a:r>
            <a:r>
              <a:rPr lang="es-PY" altLang="en-US" sz="3000" b="1" dirty="0" err="1">
                <a:latin typeface="Calibri" panose="020F0502020204030204" pitchFamily="34" charset="0"/>
              </a:rPr>
              <a:t>attention</a:t>
            </a:r>
            <a:r>
              <a:rPr lang="es-PY" altLang="en-US" sz="3000" b="1" dirty="0">
                <a:latin typeface="Calibri" panose="020F0502020204030204" pitchFamily="34" charset="0"/>
              </a:rPr>
              <a:t>, </a:t>
            </a:r>
            <a:r>
              <a:rPr lang="es-PY" altLang="en-US" sz="3000" b="1" dirty="0" err="1">
                <a:latin typeface="Calibri" panose="020F0502020204030204" pitchFamily="34" charset="0"/>
              </a:rPr>
              <a:t>remove</a:t>
            </a:r>
            <a:r>
              <a:rPr lang="es-PY" altLang="en-US" sz="3000" b="1" dirty="0">
                <a:latin typeface="Calibri" panose="020F0502020204030204" pitchFamily="34" charset="0"/>
              </a:rPr>
              <a:t> your </a:t>
            </a:r>
            <a:r>
              <a:rPr lang="es-PY" altLang="en-US" sz="3000" b="1" dirty="0" err="1">
                <a:latin typeface="Calibri" panose="020F0502020204030204" pitchFamily="34" charset="0"/>
              </a:rPr>
              <a:t>hat</a:t>
            </a:r>
            <a:r>
              <a:rPr lang="es-PY" altLang="en-US" sz="3000" b="1" dirty="0">
                <a:latin typeface="Calibri" panose="020F0502020204030204" pitchFamily="34" charset="0"/>
              </a:rPr>
              <a:t> and place your hand </a:t>
            </a:r>
            <a:r>
              <a:rPr lang="es-PY" altLang="en-US" sz="3000" b="1" dirty="0" err="1">
                <a:latin typeface="Calibri" panose="020F0502020204030204" pitchFamily="34" charset="0"/>
              </a:rPr>
              <a:t>over</a:t>
            </a:r>
            <a:r>
              <a:rPr lang="es-PY" altLang="en-US" sz="3000" b="1" dirty="0">
                <a:latin typeface="Calibri" panose="020F0502020204030204" pitchFamily="34" charset="0"/>
              </a:rPr>
              <a:t> your </a:t>
            </a:r>
            <a:r>
              <a:rPr lang="es-PY" altLang="en-US" sz="3000" b="1" dirty="0" err="1">
                <a:latin typeface="Calibri" panose="020F0502020204030204" pitchFamily="34" charset="0"/>
              </a:rPr>
              <a:t>heart</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2" name="Rectangle 1"/>
          <p:cNvSpPr/>
          <p:nvPr/>
        </p:nvSpPr>
        <p:spPr>
          <a:xfrm>
            <a:off x="804672" y="6477000"/>
            <a:ext cx="2907792" cy="307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Question # 5</a:t>
            </a:r>
          </a:p>
        </p:txBody>
      </p:sp>
    </p:spTree>
    <p:extLst>
      <p:ext uri="{BB962C8B-B14F-4D97-AF65-F5344CB8AC3E}">
        <p14:creationId xmlns:p14="http://schemas.microsoft.com/office/powerpoint/2010/main" val="37226240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876426" y="1441450"/>
            <a:ext cx="87915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err="1">
                <a:latin typeface="Calibri" panose="020F0502020204030204" pitchFamily="34" charset="0"/>
              </a:rPr>
              <a:t>You</a:t>
            </a:r>
            <a:r>
              <a:rPr lang="es-PY" altLang="en-US" sz="3000" b="1" dirty="0">
                <a:latin typeface="Calibri" panose="020F0502020204030204" pitchFamily="34" charset="0"/>
              </a:rPr>
              <a:t> </a:t>
            </a:r>
            <a:r>
              <a:rPr lang="es-PY" altLang="en-US" sz="3000" b="1" dirty="0" err="1">
                <a:latin typeface="Calibri" panose="020F0502020204030204" pitchFamily="34" charset="0"/>
              </a:rPr>
              <a:t>live</a:t>
            </a:r>
            <a:r>
              <a:rPr lang="es-PY" altLang="en-US" sz="3000" b="1" dirty="0">
                <a:latin typeface="Calibri" panose="020F0502020204030204" pitchFamily="34" charset="0"/>
              </a:rPr>
              <a:t> off post </a:t>
            </a:r>
            <a:r>
              <a:rPr lang="es-PY" altLang="en-US" sz="3000" b="1" dirty="0" err="1">
                <a:latin typeface="Calibri" panose="020F0502020204030204" pitchFamily="34" charset="0"/>
              </a:rPr>
              <a:t>but</a:t>
            </a:r>
            <a:r>
              <a:rPr lang="es-PY" altLang="en-US" sz="3000" b="1" dirty="0">
                <a:latin typeface="Calibri" panose="020F0502020204030204" pitchFamily="34" charset="0"/>
              </a:rPr>
              <a:t> </a:t>
            </a:r>
            <a:r>
              <a:rPr lang="es-PY" altLang="en-US" sz="3000" b="1" dirty="0" err="1">
                <a:latin typeface="Calibri" panose="020F0502020204030204" pitchFamily="34" charset="0"/>
              </a:rPr>
              <a:t>close</a:t>
            </a:r>
            <a:r>
              <a:rPr lang="es-PY" altLang="en-US" sz="3000" b="1" dirty="0">
                <a:latin typeface="Calibri" panose="020F0502020204030204" pitchFamily="34" charset="0"/>
              </a:rPr>
              <a:t> </a:t>
            </a:r>
            <a:r>
              <a:rPr lang="es-PY" altLang="en-US" sz="3000" b="1" dirty="0" err="1">
                <a:latin typeface="Calibri" panose="020F0502020204030204" pitchFamily="34" charset="0"/>
              </a:rPr>
              <a:t>enough</a:t>
            </a:r>
            <a:r>
              <a:rPr lang="es-PY" altLang="en-US" sz="3000" b="1" dirty="0">
                <a:latin typeface="Calibri" panose="020F0502020204030204" pitchFamily="34" charset="0"/>
              </a:rPr>
              <a:t> to </a:t>
            </a:r>
            <a:r>
              <a:rPr lang="es-PY" altLang="en-US" sz="3000" b="1" dirty="0" err="1">
                <a:latin typeface="Calibri" panose="020F0502020204030204" pitchFamily="34" charset="0"/>
              </a:rPr>
              <a:t>hear</a:t>
            </a:r>
            <a:r>
              <a:rPr lang="es-PY" altLang="en-US" sz="3000" b="1" dirty="0">
                <a:latin typeface="Calibri" panose="020F0502020204030204" pitchFamily="34" charset="0"/>
              </a:rPr>
              <a:t> “</a:t>
            </a:r>
            <a:r>
              <a:rPr lang="es-PY" altLang="en-US" sz="3000" b="1" dirty="0" err="1">
                <a:latin typeface="Calibri" panose="020F0502020204030204" pitchFamily="34" charset="0"/>
              </a:rPr>
              <a:t>Retreat</a:t>
            </a:r>
            <a:r>
              <a:rPr lang="es-PY" altLang="en-US" sz="3000" b="1" dirty="0">
                <a:latin typeface="Calibri" panose="020F0502020204030204" pitchFamily="34" charset="0"/>
              </a:rPr>
              <a:t>” in </a:t>
            </a:r>
          </a:p>
          <a:p>
            <a:r>
              <a:rPr lang="es-PY" altLang="en-US" sz="3000" b="1" dirty="0">
                <a:latin typeface="Calibri" panose="020F0502020204030204" pitchFamily="34" charset="0"/>
              </a:rPr>
              <a:t>the </a:t>
            </a:r>
            <a:r>
              <a:rPr lang="es-PY" altLang="en-US" sz="3000" b="1" dirty="0" err="1">
                <a:latin typeface="Calibri" panose="020F0502020204030204" pitchFamily="34" charset="0"/>
              </a:rPr>
              <a:t>afternoons</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are </a:t>
            </a:r>
            <a:r>
              <a:rPr lang="es-PY" altLang="en-US" sz="3000" b="1" dirty="0" err="1">
                <a:latin typeface="Calibri" panose="020F0502020204030204" pitchFamily="34" charset="0"/>
              </a:rPr>
              <a:t>outside</a:t>
            </a:r>
            <a:r>
              <a:rPr lang="es-PY" altLang="en-US" sz="3000" b="1" dirty="0">
                <a:latin typeface="Calibri" panose="020F0502020204030204" pitchFamily="34" charset="0"/>
              </a:rPr>
              <a:t> </a:t>
            </a:r>
            <a:r>
              <a:rPr lang="es-PY" altLang="en-US" sz="3000" b="1" dirty="0" err="1">
                <a:latin typeface="Calibri" panose="020F0502020204030204" pitchFamily="34" charset="0"/>
              </a:rPr>
              <a:t>playing</a:t>
            </a:r>
            <a:r>
              <a:rPr lang="es-PY" altLang="en-US" sz="3000" b="1" dirty="0">
                <a:latin typeface="Calibri" panose="020F0502020204030204" pitchFamily="34" charset="0"/>
              </a:rPr>
              <a:t> with the </a:t>
            </a:r>
            <a:r>
              <a:rPr lang="es-PY" altLang="en-US" sz="3000" b="1" dirty="0" err="1">
                <a:latin typeface="Calibri" panose="020F0502020204030204" pitchFamily="34" charset="0"/>
              </a:rPr>
              <a:t>children</a:t>
            </a:r>
            <a:r>
              <a:rPr lang="es-PY" altLang="en-US" sz="3000" b="1" dirty="0">
                <a:latin typeface="Calibri" panose="020F0502020204030204" pitchFamily="34" charset="0"/>
              </a:rPr>
              <a:t> when the </a:t>
            </a:r>
            <a:r>
              <a:rPr lang="es-PY" altLang="en-US" sz="3000" b="1" dirty="0" err="1">
                <a:latin typeface="Calibri" panose="020F0502020204030204" pitchFamily="34" charset="0"/>
              </a:rPr>
              <a:t>music</a:t>
            </a:r>
            <a:r>
              <a:rPr lang="es-PY" altLang="en-US" sz="3000" b="1" dirty="0">
                <a:latin typeface="Calibri" panose="020F0502020204030204" pitchFamily="34" charset="0"/>
              </a:rPr>
              <a:t> </a:t>
            </a:r>
            <a:r>
              <a:rPr lang="es-PY" altLang="en-US" sz="3000" b="1" dirty="0" err="1">
                <a:latin typeface="Calibri" panose="020F0502020204030204" pitchFamily="34" charset="0"/>
              </a:rPr>
              <a:t>starts</a:t>
            </a:r>
            <a:r>
              <a:rPr lang="es-PY" altLang="en-US" sz="3000" b="1" dirty="0">
                <a:latin typeface="Calibri" panose="020F0502020204030204" pitchFamily="34" charset="0"/>
              </a:rPr>
              <a:t> </a:t>
            </a:r>
            <a:r>
              <a:rPr lang="es-PY" altLang="en-US" sz="3000" b="1" dirty="0" err="1">
                <a:latin typeface="Calibri" panose="020F0502020204030204" pitchFamily="34" charset="0"/>
              </a:rPr>
              <a:t>playing</a:t>
            </a:r>
            <a:r>
              <a:rPr lang="es-PY" altLang="en-US" sz="3000" b="1" dirty="0">
                <a:latin typeface="Calibri" panose="020F0502020204030204" pitchFamily="34" charset="0"/>
              </a:rPr>
              <a:t>.  </a:t>
            </a:r>
            <a:r>
              <a:rPr lang="es-PY" altLang="en-US" sz="3000" b="1" dirty="0" err="1">
                <a:latin typeface="Calibri" panose="020F0502020204030204" pitchFamily="34" charset="0"/>
              </a:rPr>
              <a:t>What</a:t>
            </a:r>
            <a:r>
              <a:rPr lang="es-PY" altLang="en-US" sz="3000" b="1" dirty="0">
                <a:latin typeface="Calibri" panose="020F0502020204030204" pitchFamily="34" charset="0"/>
              </a:rPr>
              <a:t> </a:t>
            </a:r>
            <a:r>
              <a:rPr lang="es-PY" altLang="en-US" sz="3000" b="1" dirty="0" err="1">
                <a:latin typeface="Calibri" panose="020F0502020204030204" pitchFamily="34" charset="0"/>
              </a:rPr>
              <a:t>should</a:t>
            </a:r>
            <a:r>
              <a:rPr lang="es-PY" altLang="en-US" sz="3000" b="1" dirty="0">
                <a:latin typeface="Calibri" panose="020F0502020204030204" pitchFamily="34" charset="0"/>
              </a:rPr>
              <a:t> </a:t>
            </a:r>
            <a:r>
              <a:rPr lang="es-PY" altLang="en-US" sz="3000" b="1" dirty="0" err="1">
                <a:latin typeface="Calibri" panose="020F0502020204030204" pitchFamily="34" charset="0"/>
              </a:rPr>
              <a:t>you</a:t>
            </a:r>
            <a:r>
              <a:rPr lang="es-PY" altLang="en-US" sz="3000" b="1" dirty="0">
                <a:latin typeface="Calibri" panose="020F0502020204030204" pitchFamily="34" charset="0"/>
              </a:rPr>
              <a:t> do?</a:t>
            </a:r>
          </a:p>
        </p:txBody>
      </p:sp>
      <p:sp>
        <p:nvSpPr>
          <p:cNvPr id="112643" name="Text Box 3"/>
          <p:cNvSpPr txBox="1">
            <a:spLocks noChangeArrowheads="1"/>
          </p:cNvSpPr>
          <p:nvPr/>
        </p:nvSpPr>
        <p:spPr bwMode="auto">
          <a:xfrm>
            <a:off x="2212976" y="3352800"/>
            <a:ext cx="815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solidFill>
                  <a:srgbClr val="FF0000"/>
                </a:solidFill>
                <a:latin typeface="Calibri" panose="020F0502020204030204" pitchFamily="34" charset="0"/>
              </a:rPr>
              <a:t>a.  </a:t>
            </a:r>
            <a:r>
              <a:rPr lang="es-PY" altLang="en-US" sz="3000" b="1" dirty="0" err="1">
                <a:solidFill>
                  <a:srgbClr val="FF0000"/>
                </a:solidFill>
                <a:latin typeface="Calibri" panose="020F0502020204030204" pitchFamily="34" charset="0"/>
              </a:rPr>
              <a:t>You</a:t>
            </a:r>
            <a:r>
              <a:rPr lang="es-PY" altLang="en-US" sz="3000" b="1" dirty="0">
                <a:solidFill>
                  <a:srgbClr val="FF0000"/>
                </a:solidFill>
                <a:latin typeface="Calibri" panose="020F0502020204030204" pitchFamily="34" charset="0"/>
              </a:rPr>
              <a:t> and your </a:t>
            </a:r>
            <a:r>
              <a:rPr lang="es-PY" altLang="en-US" sz="3000" b="1" dirty="0" err="1">
                <a:solidFill>
                  <a:srgbClr val="FF0000"/>
                </a:solidFill>
                <a:latin typeface="Calibri" panose="020F0502020204030204" pitchFamily="34" charset="0"/>
              </a:rPr>
              <a:t>children</a:t>
            </a:r>
            <a:r>
              <a:rPr lang="es-PY" altLang="en-US" sz="3000" b="1" dirty="0">
                <a:solidFill>
                  <a:srgbClr val="FF0000"/>
                </a:solidFill>
                <a:latin typeface="Calibri" panose="020F0502020204030204" pitchFamily="34" charset="0"/>
              </a:rPr>
              <a:t> </a:t>
            </a:r>
            <a:r>
              <a:rPr lang="es-PY" altLang="en-US" sz="3000" b="1" dirty="0" err="1">
                <a:solidFill>
                  <a:srgbClr val="FF0000"/>
                </a:solidFill>
                <a:latin typeface="Calibri" panose="020F0502020204030204" pitchFamily="34" charset="0"/>
              </a:rPr>
              <a:t>should</a:t>
            </a:r>
            <a:r>
              <a:rPr lang="es-PY" altLang="en-US" sz="3000" b="1" dirty="0">
                <a:solidFill>
                  <a:srgbClr val="FF0000"/>
                </a:solidFill>
                <a:latin typeface="Calibri" panose="020F0502020204030204" pitchFamily="34" charset="0"/>
              </a:rPr>
              <a:t> stand at </a:t>
            </a:r>
            <a:r>
              <a:rPr lang="es-PY" altLang="en-US" sz="3000" b="1" dirty="0" err="1">
                <a:solidFill>
                  <a:srgbClr val="FF0000"/>
                </a:solidFill>
                <a:latin typeface="Calibri" panose="020F0502020204030204" pitchFamily="34" charset="0"/>
              </a:rPr>
              <a:t>attention</a:t>
            </a:r>
            <a:r>
              <a:rPr lang="es-PY" altLang="en-US" sz="3000" b="1" dirty="0">
                <a:solidFill>
                  <a:srgbClr val="FF0000"/>
                </a:solidFill>
                <a:latin typeface="Calibri" panose="020F0502020204030204" pitchFamily="34" charset="0"/>
              </a:rPr>
              <a:t> and </a:t>
            </a:r>
            <a:r>
              <a:rPr lang="es-PY" altLang="en-US" sz="3000" b="1" dirty="0" err="1">
                <a:solidFill>
                  <a:srgbClr val="FF0000"/>
                </a:solidFill>
                <a:latin typeface="Calibri" panose="020F0502020204030204" pitchFamily="34" charset="0"/>
              </a:rPr>
              <a:t>face</a:t>
            </a:r>
            <a:r>
              <a:rPr lang="es-PY" altLang="en-US" sz="3000" b="1" dirty="0">
                <a:solidFill>
                  <a:srgbClr val="FF0000"/>
                </a:solidFill>
                <a:latin typeface="Calibri" panose="020F0502020204030204" pitchFamily="34" charset="0"/>
              </a:rPr>
              <a:t> the </a:t>
            </a:r>
            <a:r>
              <a:rPr lang="es-PY" altLang="en-US" sz="3000" b="1" dirty="0" err="1">
                <a:solidFill>
                  <a:srgbClr val="FF0000"/>
                </a:solidFill>
                <a:latin typeface="Calibri" panose="020F0502020204030204" pitchFamily="34" charset="0"/>
              </a:rPr>
              <a:t>music</a:t>
            </a:r>
            <a:r>
              <a:rPr lang="es-PY" altLang="en-US" sz="3000" b="1" dirty="0">
                <a:solidFill>
                  <a:srgbClr val="FF0000"/>
                </a:solidFill>
                <a:latin typeface="Calibri" panose="020F0502020204030204" pitchFamily="34" charset="0"/>
              </a:rPr>
              <a:t>.</a:t>
            </a:r>
            <a:endParaRPr lang="en-US" altLang="en-US" sz="3000" dirty="0">
              <a:solidFill>
                <a:srgbClr val="FF0000"/>
              </a:solidFill>
              <a:latin typeface="Calibri" panose="020F0502020204030204" pitchFamily="34" charset="0"/>
            </a:endParaRPr>
          </a:p>
        </p:txBody>
      </p:sp>
      <p:sp>
        <p:nvSpPr>
          <p:cNvPr id="112644" name="Text Box 4"/>
          <p:cNvSpPr txBox="1">
            <a:spLocks noChangeArrowheads="1"/>
          </p:cNvSpPr>
          <p:nvPr/>
        </p:nvSpPr>
        <p:spPr bwMode="auto">
          <a:xfrm>
            <a:off x="2212976" y="4394200"/>
            <a:ext cx="815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b.  Run </a:t>
            </a:r>
            <a:r>
              <a:rPr lang="es-PY" altLang="en-US" sz="3000" b="1" dirty="0" err="1">
                <a:latin typeface="Calibri" panose="020F0502020204030204" pitchFamily="34" charset="0"/>
              </a:rPr>
              <a:t>into</a:t>
            </a:r>
            <a:r>
              <a:rPr lang="es-PY" altLang="en-US" sz="3000" b="1" dirty="0">
                <a:latin typeface="Calibri" panose="020F0502020204030204" pitchFamily="34" charset="0"/>
              </a:rPr>
              <a:t> the </a:t>
            </a:r>
            <a:r>
              <a:rPr lang="es-PY" altLang="en-US" sz="3000" b="1" dirty="0" err="1">
                <a:latin typeface="Calibri" panose="020F0502020204030204" pitchFamily="34" charset="0"/>
              </a:rPr>
              <a:t>house</a:t>
            </a:r>
            <a:r>
              <a:rPr lang="es-PY" altLang="en-US" sz="3000" b="1" dirty="0">
                <a:latin typeface="Calibri" panose="020F0502020204030204" pitchFamily="34" charset="0"/>
              </a:rPr>
              <a:t> </a:t>
            </a:r>
            <a:r>
              <a:rPr lang="es-PY" altLang="en-US" sz="3000" b="1" dirty="0" err="1">
                <a:latin typeface="Calibri" panose="020F0502020204030204" pitchFamily="34" charset="0"/>
              </a:rPr>
              <a:t>quickly</a:t>
            </a:r>
            <a:r>
              <a:rPr lang="es-PY" altLang="en-US" sz="3000" b="1" dirty="0">
                <a:latin typeface="Calibri" panose="020F0502020204030204" pitchFamily="34" charset="0"/>
              </a:rPr>
              <a:t> to </a:t>
            </a:r>
            <a:r>
              <a:rPr lang="es-PY" altLang="en-US" sz="3000" b="1" dirty="0" err="1">
                <a:latin typeface="Calibri" panose="020F0502020204030204" pitchFamily="34" charset="0"/>
              </a:rPr>
              <a:t>avoid</a:t>
            </a:r>
            <a:r>
              <a:rPr lang="es-PY" altLang="en-US" sz="3000" b="1" dirty="0">
                <a:latin typeface="Calibri" panose="020F0502020204030204" pitchFamily="34" charset="0"/>
              </a:rPr>
              <a:t> </a:t>
            </a:r>
            <a:r>
              <a:rPr lang="es-PY" altLang="en-US" sz="3000" b="1" dirty="0" err="1">
                <a:latin typeface="Calibri" panose="020F0502020204030204" pitchFamily="34" charset="0"/>
              </a:rPr>
              <a:t>making</a:t>
            </a:r>
            <a:r>
              <a:rPr lang="es-PY" altLang="en-US" sz="3000" b="1" dirty="0">
                <a:latin typeface="Calibri" panose="020F0502020204030204" pitchFamily="34" charset="0"/>
              </a:rPr>
              <a:t> </a:t>
            </a:r>
            <a:r>
              <a:rPr lang="es-PY" altLang="en-US" sz="3000" b="1" dirty="0" err="1">
                <a:latin typeface="Calibri" panose="020F0502020204030204" pitchFamily="34" charset="0"/>
              </a:rPr>
              <a:t>any</a:t>
            </a:r>
            <a:r>
              <a:rPr lang="es-PY" altLang="en-US" sz="3000" b="1" dirty="0">
                <a:latin typeface="Calibri" panose="020F0502020204030204" pitchFamily="34" charset="0"/>
              </a:rPr>
              <a:t> </a:t>
            </a:r>
            <a:r>
              <a:rPr lang="es-PY" altLang="en-US" sz="3000" b="1" dirty="0" err="1">
                <a:latin typeface="Calibri" panose="020F0502020204030204" pitchFamily="34" charset="0"/>
              </a:rPr>
              <a:t>mistakes</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112645" name="Text Box 5"/>
          <p:cNvSpPr txBox="1">
            <a:spLocks noChangeArrowheads="1"/>
          </p:cNvSpPr>
          <p:nvPr/>
        </p:nvSpPr>
        <p:spPr bwMode="auto">
          <a:xfrm>
            <a:off x="2212976" y="5461000"/>
            <a:ext cx="8226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PY" altLang="en-US" sz="3000" b="1" dirty="0">
                <a:latin typeface="Calibri" panose="020F0502020204030204" pitchFamily="34" charset="0"/>
              </a:rPr>
              <a:t>c.  Stand at </a:t>
            </a:r>
            <a:r>
              <a:rPr lang="es-PY" altLang="en-US" sz="3000" b="1" dirty="0" err="1">
                <a:latin typeface="Calibri" panose="020F0502020204030204" pitchFamily="34" charset="0"/>
              </a:rPr>
              <a:t>attention</a:t>
            </a:r>
            <a:r>
              <a:rPr lang="es-PY" altLang="en-US" sz="3000" b="1" dirty="0">
                <a:latin typeface="Calibri" panose="020F0502020204030204" pitchFamily="34" charset="0"/>
              </a:rPr>
              <a:t>, </a:t>
            </a:r>
            <a:r>
              <a:rPr lang="es-PY" altLang="en-US" sz="3000" b="1" dirty="0" err="1">
                <a:latin typeface="Calibri" panose="020F0502020204030204" pitchFamily="34" charset="0"/>
              </a:rPr>
              <a:t>remove</a:t>
            </a:r>
            <a:r>
              <a:rPr lang="es-PY" altLang="en-US" sz="3000" b="1" dirty="0">
                <a:latin typeface="Calibri" panose="020F0502020204030204" pitchFamily="34" charset="0"/>
              </a:rPr>
              <a:t> your </a:t>
            </a:r>
            <a:r>
              <a:rPr lang="es-PY" altLang="en-US" sz="3000" b="1" dirty="0" err="1">
                <a:latin typeface="Calibri" panose="020F0502020204030204" pitchFamily="34" charset="0"/>
              </a:rPr>
              <a:t>hat</a:t>
            </a:r>
            <a:r>
              <a:rPr lang="es-PY" altLang="en-US" sz="3000" b="1" dirty="0">
                <a:latin typeface="Calibri" panose="020F0502020204030204" pitchFamily="34" charset="0"/>
              </a:rPr>
              <a:t> and place your hand </a:t>
            </a:r>
            <a:r>
              <a:rPr lang="es-PY" altLang="en-US" sz="3000" b="1" dirty="0" err="1">
                <a:latin typeface="Calibri" panose="020F0502020204030204" pitchFamily="34" charset="0"/>
              </a:rPr>
              <a:t>over</a:t>
            </a:r>
            <a:r>
              <a:rPr lang="es-PY" altLang="en-US" sz="3000" b="1" dirty="0">
                <a:latin typeface="Calibri" panose="020F0502020204030204" pitchFamily="34" charset="0"/>
              </a:rPr>
              <a:t> your </a:t>
            </a:r>
            <a:r>
              <a:rPr lang="es-PY" altLang="en-US" sz="3000" b="1" dirty="0" err="1">
                <a:latin typeface="Calibri" panose="020F0502020204030204" pitchFamily="34" charset="0"/>
              </a:rPr>
              <a:t>heart</a:t>
            </a:r>
            <a:r>
              <a:rPr lang="es-PY" altLang="en-US" sz="3000" b="1" dirty="0">
                <a:latin typeface="Calibri" panose="020F0502020204030204" pitchFamily="34" charset="0"/>
              </a:rPr>
              <a:t>.</a:t>
            </a:r>
            <a:endParaRPr lang="en-US" altLang="en-US" sz="3000" dirty="0">
              <a:latin typeface="Calibri" panose="020F0502020204030204" pitchFamily="34" charset="0"/>
            </a:endParaRPr>
          </a:p>
        </p:txBody>
      </p:sp>
      <p:sp>
        <p:nvSpPr>
          <p:cNvPr id="2" name="Rectangle 1"/>
          <p:cNvSpPr/>
          <p:nvPr/>
        </p:nvSpPr>
        <p:spPr>
          <a:xfrm>
            <a:off x="758952" y="6628384"/>
            <a:ext cx="3602736" cy="33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Question # 5 Answer</a:t>
            </a:r>
          </a:p>
          <a:p>
            <a:endParaRPr lang="en-US" dirty="0">
              <a:solidFill>
                <a:schemeClr val="bg1"/>
              </a:solidFill>
            </a:endParaRPr>
          </a:p>
        </p:txBody>
      </p:sp>
    </p:spTree>
    <p:extLst>
      <p:ext uri="{BB962C8B-B14F-4D97-AF65-F5344CB8AC3E}">
        <p14:creationId xmlns:p14="http://schemas.microsoft.com/office/powerpoint/2010/main" val="20493101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7629" y="1116532"/>
            <a:ext cx="8590548" cy="4537994"/>
          </a:xfrm>
        </p:spPr>
        <p:txBody>
          <a:bodyPr/>
          <a:lstStyle/>
          <a:p>
            <a:pPr marL="0" indent="0">
              <a:buNone/>
            </a:pPr>
            <a:r>
              <a:rPr lang="en-US" sz="2400" b="1" dirty="0">
                <a:latin typeface="Arial" panose="020B0604020202020204" pitchFamily="34" charset="0"/>
                <a:cs typeface="Arial" panose="020B0604020202020204" pitchFamily="34" charset="0"/>
              </a:rPr>
              <a:t>ELO 400-SLDC-L909</a:t>
            </a:r>
          </a:p>
          <a:p>
            <a:pPr marL="0" indent="0">
              <a:spcBef>
                <a:spcPts val="0"/>
              </a:spcBef>
              <a:buNone/>
            </a:pPr>
            <a:r>
              <a:rPr lang="en-US" sz="2400" b="1" dirty="0">
                <a:latin typeface="Arial" panose="020B0604020202020204" pitchFamily="34" charset="0"/>
                <a:cs typeface="Arial" panose="020B0604020202020204" pitchFamily="34" charset="0"/>
              </a:rPr>
              <a:t>Action: </a:t>
            </a:r>
            <a:r>
              <a:rPr lang="en-US" sz="2400" dirty="0">
                <a:latin typeface="Arial" panose="020B0604020202020204" pitchFamily="34" charset="0"/>
                <a:cs typeface="Arial" panose="020B0604020202020204" pitchFamily="34" charset="0"/>
              </a:rPr>
              <a:t>Define customs, courtesies, and traditions of the military.</a:t>
            </a:r>
          </a:p>
          <a:p>
            <a:pPr marL="0" indent="0">
              <a:spcBef>
                <a:spcPts val="0"/>
              </a:spcBef>
              <a:buNone/>
            </a:pPr>
            <a:r>
              <a:rPr lang="en-US" sz="2400" b="1" dirty="0">
                <a:latin typeface="Arial" panose="020B0604020202020204" pitchFamily="34" charset="0"/>
                <a:cs typeface="Arial" panose="020B0604020202020204" pitchFamily="34" charset="0"/>
              </a:rPr>
              <a:t>Condition: </a:t>
            </a:r>
            <a:r>
              <a:rPr lang="en-US" sz="2400" dirty="0">
                <a:latin typeface="Arial" panose="020B0604020202020204" pitchFamily="34" charset="0"/>
                <a:cs typeface="Arial" panose="020B0604020202020204" pitchFamily="34" charset="0"/>
              </a:rPr>
              <a:t>As a spouse of a senior noncommissioned officer, a member of a problem-solving team, or individually in a classroom small group setting, using other references, class discussions, and personal experiences.</a:t>
            </a:r>
          </a:p>
          <a:p>
            <a:pPr marL="0" indent="0">
              <a:spcBef>
                <a:spcPts val="0"/>
              </a:spcBef>
              <a:buNone/>
            </a:pPr>
            <a:r>
              <a:rPr lang="en-US" sz="2400" b="1" dirty="0">
                <a:latin typeface="Arial" panose="020B0604020202020204" pitchFamily="34" charset="0"/>
                <a:cs typeface="Arial" panose="020B0604020202020204" pitchFamily="34" charset="0"/>
              </a:rPr>
              <a:t>Standard: </a:t>
            </a:r>
            <a:r>
              <a:rPr lang="en-US" sz="2400" dirty="0">
                <a:latin typeface="Arial" panose="020B0604020202020204" pitchFamily="34" charset="0"/>
                <a:cs typeface="Arial" panose="020B0604020202020204" pitchFamily="34" charset="0"/>
              </a:rPr>
              <a:t>Understand customs, courtesies, and traditions of the military by-</a:t>
            </a:r>
          </a:p>
          <a:p>
            <a:pPr marL="457200" indent="-457200">
              <a:spcBef>
                <a:spcPts val="0"/>
              </a:spcBef>
              <a:buFont typeface="+mj-lt"/>
              <a:buAutoNum type="arabicPeriod"/>
            </a:pPr>
            <a:r>
              <a:rPr lang="en-US" sz="2400" dirty="0">
                <a:latin typeface="Arial" panose="020B0604020202020204" pitchFamily="34" charset="0"/>
                <a:cs typeface="Arial" panose="020B0604020202020204" pitchFamily="34" charset="0"/>
              </a:rPr>
              <a:t>Defining protocol, etiquette and traditions</a:t>
            </a:r>
          </a:p>
          <a:p>
            <a:pPr marL="457200" indent="-457200">
              <a:spcBef>
                <a:spcPts val="0"/>
              </a:spcBef>
              <a:buFont typeface="+mj-lt"/>
              <a:buAutoNum type="arabicPeriod"/>
            </a:pPr>
            <a:r>
              <a:rPr lang="en-US" sz="2400" dirty="0">
                <a:latin typeface="Arial" panose="020B0604020202020204" pitchFamily="34" charset="0"/>
                <a:cs typeface="Arial" panose="020B0604020202020204" pitchFamily="34" charset="0"/>
              </a:rPr>
              <a:t>Understanding the role of the Army spouse in formal and informal functions</a:t>
            </a:r>
          </a:p>
          <a:p>
            <a:pPr marL="457200" indent="-457200">
              <a:spcBef>
                <a:spcPts val="0"/>
              </a:spcBef>
              <a:buFont typeface="+mj-lt"/>
              <a:buAutoNum type="arabicPeriod"/>
            </a:pPr>
            <a:r>
              <a:rPr lang="en-US" sz="2400" dirty="0">
                <a:latin typeface="Arial" panose="020B0604020202020204" pitchFamily="34" charset="0"/>
                <a:cs typeface="Arial" panose="020B0604020202020204" pitchFamily="34" charset="0"/>
              </a:rPr>
              <a:t>Participating in question and answer session</a:t>
            </a:r>
          </a:p>
          <a:p>
            <a:pPr marL="0" indent="0">
              <a:spcBef>
                <a:spcPts val="0"/>
              </a:spcBef>
              <a:buNone/>
            </a:pPr>
            <a:r>
              <a:rPr lang="en-US" sz="2400" b="1" dirty="0">
                <a:latin typeface="Arial" panose="020B0604020202020204" pitchFamily="34" charset="0"/>
                <a:cs typeface="Arial" panose="020B0604020202020204" pitchFamily="34" charset="0"/>
              </a:rPr>
              <a:t>Learning Domain: </a:t>
            </a:r>
            <a:r>
              <a:rPr lang="en-US" sz="2400" dirty="0">
                <a:latin typeface="Arial" panose="020B0604020202020204" pitchFamily="34" charset="0"/>
                <a:cs typeface="Arial" panose="020B0604020202020204" pitchFamily="34" charset="0"/>
              </a:rPr>
              <a:t>Cognitive</a:t>
            </a:r>
          </a:p>
          <a:p>
            <a:pPr marL="0" indent="0">
              <a:spcBef>
                <a:spcPts val="0"/>
              </a:spcBef>
              <a:buNone/>
            </a:pPr>
            <a:r>
              <a:rPr lang="en-US" sz="2400" b="1" dirty="0">
                <a:latin typeface="Arial" panose="020B0604020202020204" pitchFamily="34" charset="0"/>
                <a:cs typeface="Arial" panose="020B0604020202020204" pitchFamily="34" charset="0"/>
              </a:rPr>
              <a:t>Level of Learning: </a:t>
            </a:r>
            <a:r>
              <a:rPr lang="en-US" sz="2400" dirty="0">
                <a:latin typeface="Arial" panose="020B0604020202020204" pitchFamily="34" charset="0"/>
                <a:cs typeface="Arial" panose="020B0604020202020204" pitchFamily="34" charset="0"/>
              </a:rPr>
              <a:t>Understanding</a:t>
            </a:r>
          </a:p>
          <a:p>
            <a:endParaRPr lang="en-US" dirty="0"/>
          </a:p>
        </p:txBody>
      </p:sp>
      <p:sp>
        <p:nvSpPr>
          <p:cNvPr id="4" name="Slide Number Placeholder 3"/>
          <p:cNvSpPr>
            <a:spLocks noGrp="1"/>
          </p:cNvSpPr>
          <p:nvPr>
            <p:ph type="sldNum" sz="quarter" idx="12"/>
          </p:nvPr>
        </p:nvSpPr>
        <p:spPr/>
        <p:txBody>
          <a:bodyPr/>
          <a:lstStyle/>
          <a:p>
            <a:fld id="{77ADF01C-8F8A-460C-BEEB-51E65BAD3478}" type="slidenum">
              <a:rPr lang="en-US" smtClean="0"/>
              <a:pPr/>
              <a:t>3</a:t>
            </a:fld>
            <a:endParaRPr lang="en-US" dirty="0"/>
          </a:p>
        </p:txBody>
      </p:sp>
      <p:sp>
        <p:nvSpPr>
          <p:cNvPr id="5" name="Flowchart: Process 4"/>
          <p:cNvSpPr/>
          <p:nvPr/>
        </p:nvSpPr>
        <p:spPr>
          <a:xfrm>
            <a:off x="4383740" y="443753"/>
            <a:ext cx="5082989" cy="56477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Arial" panose="020B0604020202020204" pitchFamily="34" charset="0"/>
                <a:cs typeface="Arial" panose="020B0604020202020204" pitchFamily="34" charset="0"/>
              </a:rPr>
              <a:t>Lesson ELO</a:t>
            </a:r>
          </a:p>
        </p:txBody>
      </p:sp>
      <p:sp>
        <p:nvSpPr>
          <p:cNvPr id="2" name="Rectangle 1"/>
          <p:cNvSpPr/>
          <p:nvPr/>
        </p:nvSpPr>
        <p:spPr>
          <a:xfrm>
            <a:off x="704088" y="6510528"/>
            <a:ext cx="2816352" cy="338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Lesson ELO</a:t>
            </a:r>
          </a:p>
        </p:txBody>
      </p:sp>
    </p:spTree>
    <p:extLst>
      <p:ext uri="{BB962C8B-B14F-4D97-AF65-F5344CB8AC3E}">
        <p14:creationId xmlns:p14="http://schemas.microsoft.com/office/powerpoint/2010/main" val="470450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1997075" y="1498601"/>
            <a:ext cx="707539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en-US" altLang="en-US" sz="2400" b="1" dirty="0"/>
              <a:t>  DA Pamphlet 600-60, </a:t>
            </a:r>
            <a:r>
              <a:rPr lang="en-US" altLang="en-US" sz="2400" b="1" u="sng" dirty="0"/>
              <a:t>A Guide to Protocol and</a:t>
            </a:r>
          </a:p>
          <a:p>
            <a:r>
              <a:rPr lang="en-US" altLang="en-US" sz="2400" b="1" dirty="0"/>
              <a:t>    </a:t>
            </a:r>
            <a:r>
              <a:rPr lang="en-US" altLang="en-US" sz="2400" b="1" u="sng" dirty="0"/>
              <a:t>Etiquette for Official Entertainment</a:t>
            </a:r>
            <a:endParaRPr lang="en-US" altLang="en-US" sz="2400" b="1" dirty="0"/>
          </a:p>
          <a:p>
            <a:pPr>
              <a:buFontTx/>
              <a:buChar char="•"/>
            </a:pPr>
            <a:endParaRPr lang="en-US" altLang="en-US" sz="2400" b="1" dirty="0"/>
          </a:p>
          <a:p>
            <a:pPr>
              <a:buFontTx/>
              <a:buChar char="•"/>
            </a:pPr>
            <a:r>
              <a:rPr lang="en-US" altLang="en-US" sz="2400" b="1" dirty="0"/>
              <a:t>  </a:t>
            </a:r>
            <a:r>
              <a:rPr lang="en-US" altLang="en-US" sz="2400" b="1" u="sng" dirty="0"/>
              <a:t>The Army Wife Handbook</a:t>
            </a:r>
            <a:r>
              <a:rPr lang="en-US" altLang="en-US" sz="2400" b="1" dirty="0"/>
              <a:t>, Ann Crossley and</a:t>
            </a:r>
          </a:p>
          <a:p>
            <a:r>
              <a:rPr lang="en-US" altLang="en-US" sz="2400" b="1" dirty="0"/>
              <a:t>    Carol A. Keller</a:t>
            </a:r>
          </a:p>
          <a:p>
            <a:pPr>
              <a:buFontTx/>
              <a:buChar char="•"/>
            </a:pPr>
            <a:endParaRPr lang="en-US" altLang="en-US" sz="2400" b="1" dirty="0"/>
          </a:p>
          <a:p>
            <a:pPr>
              <a:buFontTx/>
              <a:buChar char="•"/>
            </a:pPr>
            <a:r>
              <a:rPr lang="en-US" altLang="en-US" sz="2400" b="1" dirty="0"/>
              <a:t>  </a:t>
            </a:r>
            <a:r>
              <a:rPr lang="en-US" altLang="en-US" sz="2400" b="1" u="sng" dirty="0"/>
              <a:t>Service Etiquette</a:t>
            </a:r>
            <a:r>
              <a:rPr lang="en-US" altLang="en-US" sz="2400" b="1" dirty="0"/>
              <a:t>, </a:t>
            </a:r>
            <a:r>
              <a:rPr lang="en-US" altLang="en-US" sz="2400" b="1" dirty="0" err="1"/>
              <a:t>Oretha</a:t>
            </a:r>
            <a:r>
              <a:rPr lang="en-US" altLang="en-US" sz="2400" b="1" dirty="0"/>
              <a:t> D. Swartz</a:t>
            </a:r>
          </a:p>
        </p:txBody>
      </p:sp>
      <p:sp>
        <p:nvSpPr>
          <p:cNvPr id="3" name="Rectangle 2"/>
          <p:cNvSpPr/>
          <p:nvPr/>
        </p:nvSpPr>
        <p:spPr>
          <a:xfrm>
            <a:off x="731520" y="6483096"/>
            <a:ext cx="3511296" cy="246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References</a:t>
            </a:r>
          </a:p>
        </p:txBody>
      </p:sp>
    </p:spTree>
    <p:extLst>
      <p:ext uri="{BB962C8B-B14F-4D97-AF65-F5344CB8AC3E}">
        <p14:creationId xmlns:p14="http://schemas.microsoft.com/office/powerpoint/2010/main" val="987294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5712" y="1445188"/>
            <a:ext cx="9051140" cy="4524315"/>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To our Military Spouses</a:t>
            </a:r>
          </a:p>
          <a:p>
            <a:pPr algn="ctr"/>
            <a:r>
              <a:rPr lang="en-US" sz="2400" b="1" i="1" dirty="0">
                <a:latin typeface="Arial" panose="020B0604020202020204" pitchFamily="34" charset="0"/>
                <a:cs typeface="Arial" panose="020B0604020202020204" pitchFamily="34" charset="0"/>
              </a:rPr>
              <a:t>Thank you for all you do in support of your Soldier</a:t>
            </a:r>
          </a:p>
          <a:p>
            <a:pPr algn="ctr"/>
            <a:r>
              <a:rPr lang="en-US" sz="2400" b="1" i="1" dirty="0">
                <a:latin typeface="Arial" panose="020B0604020202020204" pitchFamily="34" charset="0"/>
                <a:cs typeface="Arial" panose="020B0604020202020204" pitchFamily="34" charset="0"/>
              </a:rPr>
              <a:t>You are truly appreciated and are our Heroes behind the scene!</a:t>
            </a:r>
          </a:p>
          <a:p>
            <a:pPr algn="ctr"/>
            <a:r>
              <a:rPr lang="en-US" sz="2400" b="1" i="1" dirty="0">
                <a:latin typeface="Arial" panose="020B0604020202020204" pitchFamily="34" charset="0"/>
                <a:cs typeface="Arial" panose="020B0604020202020204" pitchFamily="34" charset="0"/>
              </a:rPr>
              <a:t>You are resilient</a:t>
            </a:r>
          </a:p>
          <a:p>
            <a:pPr algn="ctr"/>
            <a:r>
              <a:rPr lang="en-US" sz="2400" b="1" i="1" dirty="0">
                <a:latin typeface="Arial" panose="020B0604020202020204" pitchFamily="34" charset="0"/>
                <a:cs typeface="Arial" panose="020B0604020202020204" pitchFamily="34" charset="0"/>
              </a:rPr>
              <a:t>“Military Strong”</a:t>
            </a:r>
          </a:p>
          <a:p>
            <a:pPr algn="ctr"/>
            <a:r>
              <a:rPr lang="en-US" sz="2400" b="1" i="1" dirty="0">
                <a:latin typeface="Arial" panose="020B0604020202020204" pitchFamily="34" charset="0"/>
                <a:cs typeface="Arial" panose="020B0604020202020204" pitchFamily="34" charset="0"/>
              </a:rPr>
              <a:t>Mentors</a:t>
            </a:r>
          </a:p>
          <a:p>
            <a:pPr algn="ctr"/>
            <a:r>
              <a:rPr lang="en-US" sz="2400" b="1" i="1" dirty="0">
                <a:latin typeface="Arial" panose="020B0604020202020204" pitchFamily="34" charset="0"/>
                <a:cs typeface="Arial" panose="020B0604020202020204" pitchFamily="34" charset="0"/>
              </a:rPr>
              <a:t>Parents</a:t>
            </a:r>
          </a:p>
          <a:p>
            <a:pPr algn="ctr"/>
            <a:r>
              <a:rPr lang="en-US" sz="2400" b="1" i="1" dirty="0">
                <a:latin typeface="Arial" panose="020B0604020202020204" pitchFamily="34" charset="0"/>
                <a:cs typeface="Arial" panose="020B0604020202020204" pitchFamily="34" charset="0"/>
              </a:rPr>
              <a:t>And leaders in our Military Community!</a:t>
            </a:r>
          </a:p>
          <a:p>
            <a:pPr algn="ctr"/>
            <a:endParaRPr lang="en-US" sz="2400" b="1" i="1" dirty="0">
              <a:latin typeface="Arial" panose="020B0604020202020204" pitchFamily="34" charset="0"/>
              <a:cs typeface="Arial" panose="020B0604020202020204" pitchFamily="34" charset="0"/>
            </a:endParaRPr>
          </a:p>
          <a:p>
            <a:pPr algn="r"/>
            <a:r>
              <a:rPr lang="en-US" sz="2400" b="1" i="1" dirty="0">
                <a:latin typeface="Arial" panose="020B0604020202020204" pitchFamily="34" charset="0"/>
                <a:cs typeface="Arial" panose="020B0604020202020204" pitchFamily="34" charset="0"/>
              </a:rPr>
              <a:t>Many Blessings to all of you!</a:t>
            </a:r>
          </a:p>
          <a:p>
            <a:pPr algn="r"/>
            <a:r>
              <a:rPr lang="en-US" sz="2400" b="1" i="1" dirty="0">
                <a:latin typeface="Arial" panose="020B0604020202020204" pitchFamily="34" charset="0"/>
                <a:cs typeface="Arial" panose="020B0604020202020204" pitchFamily="34" charset="0"/>
              </a:rPr>
              <a:t>NM – Protocol!</a:t>
            </a:r>
          </a:p>
        </p:txBody>
      </p:sp>
      <p:sp>
        <p:nvSpPr>
          <p:cNvPr id="4" name="Rectangle 3"/>
          <p:cNvSpPr/>
          <p:nvPr/>
        </p:nvSpPr>
        <p:spPr>
          <a:xfrm>
            <a:off x="749808" y="6483096"/>
            <a:ext cx="4471416" cy="310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Thank you for what You do!!</a:t>
            </a:r>
          </a:p>
        </p:txBody>
      </p:sp>
    </p:spTree>
    <p:extLst>
      <p:ext uri="{BB962C8B-B14F-4D97-AF65-F5344CB8AC3E}">
        <p14:creationId xmlns:p14="http://schemas.microsoft.com/office/powerpoint/2010/main" val="216903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43" y="6356867"/>
            <a:ext cx="294613" cy="3937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5053" y="6333327"/>
            <a:ext cx="263004" cy="462400"/>
          </a:xfrm>
          <a:prstGeom prst="rect">
            <a:avLst/>
          </a:prstGeom>
        </p:spPr>
      </p:pic>
      <p:sp>
        <p:nvSpPr>
          <p:cNvPr id="15" name="Title 1"/>
          <p:cNvSpPr txBox="1">
            <a:spLocks/>
          </p:cNvSpPr>
          <p:nvPr/>
        </p:nvSpPr>
        <p:spPr>
          <a:xfrm>
            <a:off x="691843" y="6430101"/>
            <a:ext cx="8248958" cy="3575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panose="020B0604020202020204" pitchFamily="34" charset="0"/>
                <a:cs typeface="Arial" panose="020B0604020202020204" pitchFamily="34" charset="0"/>
              </a:rPr>
              <a:t>L909 Protocol and Etiquette</a:t>
            </a:r>
            <a:endParaRPr lang="en-US" sz="2400" b="1" dirty="0">
              <a:solidFill>
                <a:prstClr val="white"/>
              </a:solidFill>
              <a:latin typeface="Arial" panose="020B0604020202020204" pitchFamily="34" charset="0"/>
              <a:cs typeface="Arial" panose="020B0604020202020204" pitchFamily="34" charset="0"/>
            </a:endParaRPr>
          </a:p>
          <a:p>
            <a:endParaRPr lang="en-US" sz="2400" b="1" dirty="0">
              <a:solidFill>
                <a:prstClr val="white"/>
              </a:solidFill>
              <a:latin typeface="Arial" panose="020B0604020202020204" pitchFamily="34" charset="0"/>
              <a:cs typeface="Arial" panose="020B0604020202020204" pitchFamily="34" charset="0"/>
            </a:endParaRPr>
          </a:p>
        </p:txBody>
      </p:sp>
      <p:pic>
        <p:nvPicPr>
          <p:cNvPr id="20" name="Content Placeholder 3"/>
          <p:cNvPicPr>
            <a:picLocks noGrp="1" noChangeAspect="1"/>
          </p:cNvPicPr>
          <p:nvPr>
            <p:ph idx="1"/>
          </p:nvPr>
        </p:nvPicPr>
        <p:blipFill>
          <a:blip r:embed="rId5"/>
          <a:stretch>
            <a:fillRect/>
          </a:stretch>
        </p:blipFill>
        <p:spPr>
          <a:xfrm>
            <a:off x="0" y="1058300"/>
            <a:ext cx="12192000" cy="5275027"/>
          </a:xfrm>
          <a:prstGeom prst="rect">
            <a:avLst/>
          </a:prstGeom>
        </p:spPr>
      </p:pic>
      <p:sp>
        <p:nvSpPr>
          <p:cNvPr id="3" name="Rectangle 2"/>
          <p:cNvSpPr/>
          <p:nvPr/>
        </p:nvSpPr>
        <p:spPr>
          <a:xfrm>
            <a:off x="667015" y="1753644"/>
            <a:ext cx="2464491"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544878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8700" y="1059566"/>
            <a:ext cx="9109300" cy="4525963"/>
          </a:xfrm>
        </p:spPr>
        <p:txBody>
          <a:bodyPr/>
          <a:lstStyle/>
          <a:p>
            <a:pPr marL="0" indent="0" algn="ctr">
              <a:buNone/>
            </a:pPr>
            <a:r>
              <a:rPr lang="es-PY" altLang="en-US" sz="2400" b="1" i="1" dirty="0">
                <a:latin typeface="Arial" panose="020B0604020202020204" pitchFamily="34" charset="0"/>
                <a:cs typeface="Arial" panose="020B0604020202020204" pitchFamily="34" charset="0"/>
              </a:rPr>
              <a:t>Protocol</a:t>
            </a:r>
          </a:p>
          <a:p>
            <a:pPr marL="0" indent="0">
              <a:buNone/>
            </a:pPr>
            <a:r>
              <a:rPr lang="es-PY" altLang="en-US" sz="2400" dirty="0">
                <a:latin typeface="Arial" panose="020B0604020202020204" pitchFamily="34" charset="0"/>
                <a:cs typeface="Arial" panose="020B0604020202020204" pitchFamily="34" charset="0"/>
              </a:rPr>
              <a:t>The customs and courtesies dealing with diplomatic formalities, order of precedence, and etiquettes.</a:t>
            </a:r>
          </a:p>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7ADF01C-8F8A-460C-BEEB-51E65BAD3478}" type="slidenum">
              <a:rPr lang="en-US" smtClean="0"/>
              <a:pPr/>
              <a:t>4</a:t>
            </a:fld>
            <a:endParaRPr lang="en-US" dirty="0"/>
          </a:p>
        </p:txBody>
      </p:sp>
      <p:sp>
        <p:nvSpPr>
          <p:cNvPr id="6" name="Rectangle 2"/>
          <p:cNvSpPr>
            <a:spLocks noChangeArrowheads="1"/>
          </p:cNvSpPr>
          <p:nvPr/>
        </p:nvSpPr>
        <p:spPr bwMode="auto">
          <a:xfrm>
            <a:off x="1558700" y="1922929"/>
            <a:ext cx="9074600" cy="236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PY" altLang="en-US" sz="2800" b="1" dirty="0">
              <a:latin typeface="Calibri" panose="020F0502020204030204" pitchFamily="34" charset="0"/>
            </a:endParaRPr>
          </a:p>
          <a:p>
            <a:pPr algn="ctr"/>
            <a:r>
              <a:rPr lang="es-PY" altLang="en-US" sz="2400" b="1" i="1" dirty="0"/>
              <a:t>Etiquette</a:t>
            </a:r>
          </a:p>
          <a:p>
            <a:r>
              <a:rPr lang="es-PY" altLang="en-US" sz="2400" dirty="0"/>
              <a:t>Conventional requirements pertaining to social behavior; </a:t>
            </a:r>
          </a:p>
          <a:p>
            <a:r>
              <a:rPr lang="es-PY" altLang="en-US" sz="2400" dirty="0"/>
              <a:t>a prescribed or accepted code of conduct in matters of ceremony; implies observance of the formal requirements governing behavior in polite society.</a:t>
            </a:r>
          </a:p>
        </p:txBody>
      </p:sp>
      <p:sp>
        <p:nvSpPr>
          <p:cNvPr id="7" name="Rectangle 2"/>
          <p:cNvSpPr>
            <a:spLocks noChangeArrowheads="1"/>
          </p:cNvSpPr>
          <p:nvPr/>
        </p:nvSpPr>
        <p:spPr bwMode="auto">
          <a:xfrm>
            <a:off x="1558700" y="4356847"/>
            <a:ext cx="9092018" cy="156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PY" altLang="en-US" sz="2400" b="1" i="1" dirty="0"/>
              <a:t>Tradition</a:t>
            </a:r>
          </a:p>
          <a:p>
            <a:r>
              <a:rPr lang="es-PY" altLang="en-US" sz="2400" dirty="0"/>
              <a:t>The handing down of statements, legends, customs, etc., from generation to generation by word of mouth; the practice of an unwritten body of law and doctrine. </a:t>
            </a:r>
          </a:p>
        </p:txBody>
      </p:sp>
      <p:sp>
        <p:nvSpPr>
          <p:cNvPr id="5" name="Rectangle 4"/>
          <p:cNvSpPr/>
          <p:nvPr/>
        </p:nvSpPr>
        <p:spPr>
          <a:xfrm>
            <a:off x="795528" y="6449531"/>
            <a:ext cx="6199632" cy="338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Protocol  * Etiquettes  *  Traditions</a:t>
            </a:r>
          </a:p>
        </p:txBody>
      </p:sp>
    </p:spTree>
    <p:extLst>
      <p:ext uri="{BB962C8B-B14F-4D97-AF65-F5344CB8AC3E}">
        <p14:creationId xmlns:p14="http://schemas.microsoft.com/office/powerpoint/2010/main" val="207585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820" y="810622"/>
            <a:ext cx="9048220" cy="5570756"/>
          </a:xfrm>
          <a:prstGeom prst="rect">
            <a:avLst/>
          </a:prstGeom>
          <a:noFill/>
        </p:spPr>
        <p:txBody>
          <a:bodyPr wrap="square" rtlCol="0">
            <a:spAutoFit/>
          </a:bodyPr>
          <a:lstStyle/>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Listen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Call people by their name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Make eye contact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Shake hands with a firm grip</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Say something nice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Smile and appear friendly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Stay relaxed</a:t>
            </a:r>
          </a:p>
          <a:p>
            <a:r>
              <a:rPr lang="en-US" sz="2400" b="1" dirty="0">
                <a:latin typeface="Arial" panose="020B0604020202020204" pitchFamily="34" charset="0"/>
                <a:cs typeface="Arial" panose="020B0604020202020204" pitchFamily="34" charset="0"/>
              </a:rPr>
              <a:t>Sequence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more honored/higher ranking person is stated first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Gender – woman to man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Age – older person to younger person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Position – senior rank to junior rank</a:t>
            </a:r>
          </a:p>
          <a:p>
            <a:r>
              <a:rPr lang="en-US" sz="2400" dirty="0">
                <a:solidFill>
                  <a:srgbClr val="FF0000"/>
                </a:solidFill>
                <a:latin typeface="Arial" panose="020B0604020202020204" pitchFamily="34" charset="0"/>
                <a:cs typeface="Arial" panose="020B0604020202020204" pitchFamily="34" charset="0"/>
              </a:rPr>
              <a:t>“You never get a second chance to make a first impression.”           Will Rogers</a:t>
            </a:r>
          </a:p>
        </p:txBody>
      </p:sp>
      <p:sp>
        <p:nvSpPr>
          <p:cNvPr id="4" name="Rectangle 3"/>
          <p:cNvSpPr/>
          <p:nvPr/>
        </p:nvSpPr>
        <p:spPr>
          <a:xfrm>
            <a:off x="347472" y="6464808"/>
            <a:ext cx="5184648" cy="273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Introductions Meeting People</a:t>
            </a:r>
          </a:p>
        </p:txBody>
      </p:sp>
    </p:spTree>
    <p:extLst>
      <p:ext uri="{BB962C8B-B14F-4D97-AF65-F5344CB8AC3E}">
        <p14:creationId xmlns:p14="http://schemas.microsoft.com/office/powerpoint/2010/main" val="2621163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8503" y="1428205"/>
            <a:ext cx="8969828" cy="443198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In Conversation (when speaking to the individual):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GEN, LTG, MG, BG 	=    	 “General”</a:t>
            </a:r>
          </a:p>
          <a:p>
            <a:r>
              <a:rPr lang="en-US" sz="2400" dirty="0">
                <a:latin typeface="Arial" panose="020B0604020202020204" pitchFamily="34" charset="0"/>
                <a:cs typeface="Arial" panose="020B0604020202020204" pitchFamily="34" charset="0"/>
              </a:rPr>
              <a:t>COL &amp; LTC 		           =          “Colonel”</a:t>
            </a:r>
          </a:p>
          <a:p>
            <a:r>
              <a:rPr lang="en-US" sz="2400" dirty="0">
                <a:latin typeface="Arial" panose="020B0604020202020204" pitchFamily="34" charset="0"/>
                <a:cs typeface="Arial" panose="020B0604020202020204" pitchFamily="34" charset="0"/>
              </a:rPr>
              <a:t>1LT &amp; 2LT		           =          “Lieutenant”</a:t>
            </a:r>
          </a:p>
          <a:p>
            <a:r>
              <a:rPr lang="en-US" sz="2400" dirty="0">
                <a:latin typeface="Arial" panose="020B0604020202020204" pitchFamily="34" charset="0"/>
                <a:cs typeface="Arial" panose="020B0604020202020204" pitchFamily="34" charset="0"/>
              </a:rPr>
              <a:t>CWO &amp; WO 		           =  	 “Mister, Miss or Mrs.”</a:t>
            </a:r>
          </a:p>
          <a:p>
            <a:r>
              <a:rPr lang="en-US" sz="2400" dirty="0">
                <a:latin typeface="Arial" panose="020B0604020202020204" pitchFamily="34" charset="0"/>
                <a:cs typeface="Arial" panose="020B0604020202020204" pitchFamily="34" charset="0"/>
              </a:rPr>
              <a:t>CHAPLAINS 		           =  	 “Chaplain”</a:t>
            </a:r>
          </a:p>
          <a:p>
            <a:r>
              <a:rPr lang="en-US" sz="2400" dirty="0">
                <a:latin typeface="Arial" panose="020B0604020202020204" pitchFamily="34" charset="0"/>
                <a:cs typeface="Arial" panose="020B0604020202020204" pitchFamily="34" charset="0"/>
              </a:rPr>
              <a:t>SMA, CSM &amp; SGM 	           =  	 “Sergeants Major”</a:t>
            </a:r>
          </a:p>
          <a:p>
            <a:r>
              <a:rPr lang="en-US" sz="2400" dirty="0">
                <a:latin typeface="Arial" panose="020B0604020202020204" pitchFamily="34" charset="0"/>
                <a:cs typeface="Arial" panose="020B0604020202020204" pitchFamily="34" charset="0"/>
              </a:rPr>
              <a:t>1SG  			           =  	 “First Sergeant”</a:t>
            </a:r>
          </a:p>
          <a:p>
            <a:r>
              <a:rPr lang="en-US" sz="2400" dirty="0">
                <a:latin typeface="Arial" panose="020B0604020202020204" pitchFamily="34" charset="0"/>
                <a:cs typeface="Arial" panose="020B0604020202020204" pitchFamily="34" charset="0"/>
              </a:rPr>
              <a:t>MSG 			           =  	 “Master Sergeant”</a:t>
            </a:r>
          </a:p>
          <a:p>
            <a:r>
              <a:rPr lang="en-US" sz="2400" dirty="0">
                <a:latin typeface="Arial" panose="020B0604020202020204" pitchFamily="34" charset="0"/>
                <a:cs typeface="Arial" panose="020B0604020202020204" pitchFamily="34" charset="0"/>
              </a:rPr>
              <a:t>SFC, SSG &amp; SGT  	           =  	 “Sergeant”</a:t>
            </a:r>
          </a:p>
          <a:p>
            <a:endParaRPr lang="en-US" dirty="0">
              <a:latin typeface="Arial" panose="020B0604020202020204" pitchFamily="34" charset="0"/>
              <a:cs typeface="Arial" panose="020B0604020202020204" pitchFamily="34" charset="0"/>
            </a:endParaRPr>
          </a:p>
        </p:txBody>
      </p:sp>
      <p:sp>
        <p:nvSpPr>
          <p:cNvPr id="4" name="Rectangle 3"/>
          <p:cNvSpPr/>
          <p:nvPr/>
        </p:nvSpPr>
        <p:spPr>
          <a:xfrm>
            <a:off x="777240" y="6492240"/>
            <a:ext cx="5038344"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Military Names, Ranks &amp; Titles</a:t>
            </a:r>
          </a:p>
        </p:txBody>
      </p:sp>
    </p:spTree>
    <p:extLst>
      <p:ext uri="{BB962C8B-B14F-4D97-AF65-F5344CB8AC3E}">
        <p14:creationId xmlns:p14="http://schemas.microsoft.com/office/powerpoint/2010/main" val="358453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6004597" y="962302"/>
            <a:ext cx="182807"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s-PY" altLang="en-US" sz="4000" b="1" dirty="0">
              <a:latin typeface="Calibri" panose="020F0502020204030204" pitchFamily="34" charset="0"/>
            </a:endParaRPr>
          </a:p>
        </p:txBody>
      </p:sp>
      <p:sp>
        <p:nvSpPr>
          <p:cNvPr id="5" name="Rectangle 2"/>
          <p:cNvSpPr>
            <a:spLocks noChangeArrowheads="1"/>
          </p:cNvSpPr>
          <p:nvPr/>
        </p:nvSpPr>
        <p:spPr bwMode="auto">
          <a:xfrm>
            <a:off x="2641913" y="1085412"/>
            <a:ext cx="690817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PY" altLang="en-US" sz="2400" b="1" u="sng" dirty="0" err="1"/>
              <a:t>Who</a:t>
            </a:r>
            <a:r>
              <a:rPr lang="es-PY" altLang="en-US" sz="2400" b="1" u="sng" dirty="0"/>
              <a:t> to Invite to </a:t>
            </a:r>
            <a:r>
              <a:rPr lang="es-PY" altLang="en-US" sz="2400" b="1" u="sng" dirty="0" err="1"/>
              <a:t>Spouses</a:t>
            </a:r>
            <a:r>
              <a:rPr lang="es-PY" altLang="en-US" sz="2400" b="1" u="sng" dirty="0"/>
              <a:t> </a:t>
            </a:r>
            <a:r>
              <a:rPr lang="es-PY" altLang="en-US" sz="2400" b="1" u="sng" dirty="0" err="1"/>
              <a:t>Welcome</a:t>
            </a:r>
            <a:r>
              <a:rPr lang="es-PY" altLang="en-US" sz="2400" b="1" u="sng" dirty="0"/>
              <a:t> &amp; </a:t>
            </a:r>
            <a:r>
              <a:rPr lang="es-PY" altLang="en-US" sz="2400" b="1" u="sng" dirty="0" err="1"/>
              <a:t>Farewell</a:t>
            </a:r>
            <a:endParaRPr lang="es-PY" altLang="en-US" sz="2400" b="1" u="sng" dirty="0"/>
          </a:p>
        </p:txBody>
      </p:sp>
      <p:sp>
        <p:nvSpPr>
          <p:cNvPr id="6" name="TextBox 5"/>
          <p:cNvSpPr txBox="1"/>
          <p:nvPr/>
        </p:nvSpPr>
        <p:spPr>
          <a:xfrm>
            <a:off x="2335112" y="1493032"/>
            <a:ext cx="8893181" cy="2985433"/>
          </a:xfrm>
          <a:prstGeom prst="rect">
            <a:avLst/>
          </a:prstGeom>
          <a:noFill/>
        </p:spPr>
        <p:txBody>
          <a:bodyPr wrap="square">
            <a:spAutoFit/>
          </a:bodyPr>
          <a:lstStyle/>
          <a:p>
            <a:pPr eaLnBrk="1" hangingPunct="1">
              <a:buFont typeface="Arial" pitchFamily="34" charset="0"/>
              <a:buChar char="•"/>
              <a:defRPr/>
            </a:pPr>
            <a:r>
              <a:rPr lang="en-US" sz="2400" b="1" dirty="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Battalion events, spouses of:</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Brigade Command Team (Commander &amp; CSM) </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Other Battalion Command Teams within the brigade</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Battalion officers</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First Sergeants within the battalion</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Division Command Team &amp; General Officers </a:t>
            </a:r>
            <a:r>
              <a:rPr lang="en-US" sz="2300" i="1" dirty="0">
                <a:latin typeface="Arial" panose="020B0604020202020204" pitchFamily="34" charset="0"/>
                <a:cs typeface="Arial" panose="020B0604020202020204" pitchFamily="34" charset="0"/>
              </a:rPr>
              <a:t>(Optional)</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Personal friends &amp; Family of guest of honor  </a:t>
            </a:r>
          </a:p>
          <a:p>
            <a:pPr lvl="1" eaLnBrk="1" hangingPunct="1">
              <a:buFont typeface="Arial" pitchFamily="34" charset="0"/>
              <a:buChar char="•"/>
              <a:defRPr/>
            </a:pPr>
            <a:endParaRPr lang="en-US" sz="2000" dirty="0">
              <a:latin typeface="Arial" panose="020B0604020202020204" pitchFamily="34" charset="0"/>
              <a:cs typeface="Arial" panose="020B0604020202020204" pitchFamily="34" charset="0"/>
            </a:endParaRPr>
          </a:p>
        </p:txBody>
      </p:sp>
      <p:sp>
        <p:nvSpPr>
          <p:cNvPr id="7" name="TextBox 6"/>
          <p:cNvSpPr txBox="1"/>
          <p:nvPr/>
        </p:nvSpPr>
        <p:spPr>
          <a:xfrm>
            <a:off x="1150530" y="3901273"/>
            <a:ext cx="10744199" cy="3046988"/>
          </a:xfrm>
          <a:prstGeom prst="rect">
            <a:avLst/>
          </a:prstGeom>
          <a:noFill/>
        </p:spPr>
        <p:txBody>
          <a:bodyPr wrap="square">
            <a:spAutoFit/>
          </a:bodyPr>
          <a:lstStyle/>
          <a:p>
            <a:pPr eaLnBrk="1" hangingPunct="1">
              <a:buFont typeface="Arial" pitchFamily="34" charset="0"/>
              <a:buChar char="•"/>
              <a:defRPr/>
            </a:pPr>
            <a:r>
              <a:rPr lang="en-US" sz="2400" dirty="0"/>
              <a:t>  </a:t>
            </a:r>
            <a:r>
              <a:rPr lang="en-US" sz="2300" dirty="0">
                <a:latin typeface="Arial" panose="020B0604020202020204" pitchFamily="34" charset="0"/>
                <a:cs typeface="Arial" panose="020B0604020202020204" pitchFamily="34" charset="0"/>
              </a:rPr>
              <a:t>Brigade events, spouses of:</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Division Command Team </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Colonels &amp; above in the division  </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Other Brigade Command Teams within the division</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Brigade officers &amp; sergeants major</a:t>
            </a:r>
          </a:p>
          <a:p>
            <a:pPr lvl="1" eaLnBrk="1" hangingPunct="1">
              <a:buFont typeface="Arial" pitchFamily="34" charset="0"/>
              <a:buChar char="•"/>
              <a:defRPr/>
            </a:pPr>
            <a:r>
              <a:rPr lang="en-US" sz="2300" dirty="0">
                <a:latin typeface="Arial" panose="020B0604020202020204" pitchFamily="34" charset="0"/>
                <a:cs typeface="Arial" panose="020B0604020202020204" pitchFamily="34" charset="0"/>
              </a:rPr>
              <a:t>  Personal friends &amp; Family of guest of honor </a:t>
            </a:r>
          </a:p>
          <a:p>
            <a:pPr lvl="1" eaLnBrk="1" hangingPunct="1">
              <a:buFont typeface="Arial" pitchFamily="34" charset="0"/>
              <a:buChar char="•"/>
              <a:defRPr/>
            </a:pPr>
            <a:r>
              <a:rPr lang="en-US" sz="2300" dirty="0">
                <a:solidFill>
                  <a:srgbClr val="FF0000"/>
                </a:solidFill>
                <a:latin typeface="Arial" panose="020B0604020202020204" pitchFamily="34" charset="0"/>
                <a:cs typeface="Arial" panose="020B0604020202020204" pitchFamily="34" charset="0"/>
              </a:rPr>
              <a:t>NOTE: Always have your guest list looked at by approving authority.</a:t>
            </a:r>
          </a:p>
          <a:p>
            <a:pPr lvl="1" eaLnBrk="1" hangingPunct="1">
              <a:buFont typeface="Arial" pitchFamily="34" charset="0"/>
              <a:buChar char="•"/>
              <a:defRPr/>
            </a:pPr>
            <a:endParaRPr lang="en-US" sz="2400" dirty="0"/>
          </a:p>
        </p:txBody>
      </p:sp>
      <p:sp>
        <p:nvSpPr>
          <p:cNvPr id="3" name="Rectangle 2"/>
          <p:cNvSpPr/>
          <p:nvPr/>
        </p:nvSpPr>
        <p:spPr>
          <a:xfrm>
            <a:off x="694944" y="6528816"/>
            <a:ext cx="2203704" cy="329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Invitations </a:t>
            </a:r>
          </a:p>
        </p:txBody>
      </p:sp>
    </p:spTree>
    <p:extLst>
      <p:ext uri="{BB962C8B-B14F-4D97-AF65-F5344CB8AC3E}">
        <p14:creationId xmlns:p14="http://schemas.microsoft.com/office/powerpoint/2010/main" val="21829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764" y="-2474259"/>
            <a:ext cx="5903259" cy="6167588"/>
          </a:xfrm>
        </p:spPr>
        <p:txBody>
          <a:bodyPr/>
          <a:lstStyle/>
          <a:p>
            <a:r>
              <a:rPr lang="en-US" dirty="0"/>
              <a:t>Invitations</a:t>
            </a:r>
          </a:p>
        </p:txBody>
      </p:sp>
      <p:sp>
        <p:nvSpPr>
          <p:cNvPr id="3" name="TextBox 2"/>
          <p:cNvSpPr txBox="1"/>
          <p:nvPr/>
        </p:nvSpPr>
        <p:spPr>
          <a:xfrm>
            <a:off x="1248211" y="951662"/>
            <a:ext cx="9939741" cy="5724644"/>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r>
              <a:rPr lang="en-US" sz="2400" dirty="0">
                <a:latin typeface="Arial" panose="020B0604020202020204" pitchFamily="34" charset="0"/>
                <a:cs typeface="Arial" panose="020B0604020202020204" pitchFamily="34" charset="0"/>
              </a:rPr>
              <a:t>FORMAL and INFORMAL Invites: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Traditionally, invitations were handwritten and mailed.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With today’s  technology, EVITE is the best way to go.</a:t>
            </a:r>
          </a:p>
          <a:p>
            <a:r>
              <a:rPr lang="en-US" sz="2400" dirty="0">
                <a:latin typeface="Arial" panose="020B0604020202020204" pitchFamily="34" charset="0"/>
                <a:cs typeface="Arial" panose="020B0604020202020204" pitchFamily="34" charset="0"/>
              </a:rPr>
              <a:t>Send your invitation through EVITE of create a work document and send it via email.</a:t>
            </a:r>
          </a:p>
          <a:p>
            <a:r>
              <a:rPr lang="en-US" sz="2400" dirty="0">
                <a:latin typeface="Arial" panose="020B0604020202020204" pitchFamily="34" charset="0"/>
                <a:cs typeface="Arial" panose="020B0604020202020204" pitchFamily="34" charset="0"/>
              </a:rPr>
              <a:t>When using EVITE or EMAIL, this allows you to better track RSVPs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NOTE: </a:t>
            </a:r>
            <a:r>
              <a:rPr lang="en-US" sz="2400" dirty="0">
                <a:latin typeface="Arial" panose="020B0604020202020204" pitchFamily="34" charset="0"/>
                <a:cs typeface="Arial" panose="020B0604020202020204" pitchFamily="34" charset="0"/>
              </a:rPr>
              <a:t>Always keep your email traffic/conversations in order to track any questions you might have about whether or not invitations were sent out, and it allows you to back track on RSVPs you might or might not have received.</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795528" y="6519672"/>
            <a:ext cx="3712464" cy="338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Invitations (cont.) </a:t>
            </a:r>
          </a:p>
        </p:txBody>
      </p:sp>
    </p:spTree>
    <p:extLst>
      <p:ext uri="{BB962C8B-B14F-4D97-AF65-F5344CB8AC3E}">
        <p14:creationId xmlns:p14="http://schemas.microsoft.com/office/powerpoint/2010/main" val="62608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0928" y="1570743"/>
            <a:ext cx="10121154" cy="4801314"/>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The Commandant of</a:t>
            </a:r>
          </a:p>
          <a:p>
            <a:pPr algn="ctr"/>
            <a:r>
              <a:rPr lang="en-US" sz="2400" dirty="0">
                <a:latin typeface="Arial" panose="020B0604020202020204" pitchFamily="34" charset="0"/>
                <a:cs typeface="Arial" panose="020B0604020202020204" pitchFamily="34" charset="0"/>
              </a:rPr>
              <a:t>The Noncommissioned Officer Leadership Center of Excellence</a:t>
            </a:r>
          </a:p>
          <a:p>
            <a:pPr algn="ctr"/>
            <a:r>
              <a:rPr lang="en-US" sz="2400" dirty="0">
                <a:latin typeface="Arial" panose="020B0604020202020204" pitchFamily="34" charset="0"/>
                <a:cs typeface="Arial" panose="020B0604020202020204" pitchFamily="34" charset="0"/>
              </a:rPr>
              <a:t>requests the pleasure of your company</a:t>
            </a:r>
          </a:p>
          <a:p>
            <a:pPr algn="ctr"/>
            <a:r>
              <a:rPr lang="en-US" sz="2400" dirty="0">
                <a:latin typeface="Arial" panose="020B0604020202020204" pitchFamily="34" charset="0"/>
                <a:cs typeface="Arial" panose="020B0604020202020204" pitchFamily="34" charset="0"/>
              </a:rPr>
              <a:t>at a dinner in honor of </a:t>
            </a:r>
          </a:p>
          <a:p>
            <a:pPr algn="ctr"/>
            <a:r>
              <a:rPr lang="en-US" sz="2400" dirty="0">
                <a:latin typeface="Arial" panose="020B0604020202020204" pitchFamily="34" charset="0"/>
                <a:cs typeface="Arial" panose="020B0604020202020204" pitchFamily="34" charset="0"/>
              </a:rPr>
              <a:t>CSM Michael Grinston</a:t>
            </a:r>
          </a:p>
          <a:p>
            <a:pPr algn="ctr"/>
            <a:r>
              <a:rPr lang="en-US" sz="2400" dirty="0">
                <a:latin typeface="Arial" panose="020B0604020202020204" pitchFamily="34" charset="0"/>
                <a:cs typeface="Arial" panose="020B0604020202020204" pitchFamily="34" charset="0"/>
              </a:rPr>
              <a:t>Sergeant Major of the Army</a:t>
            </a:r>
          </a:p>
          <a:p>
            <a:pPr algn="ctr"/>
            <a:r>
              <a:rPr lang="en-US" sz="2400" dirty="0">
                <a:latin typeface="Arial" panose="020B0604020202020204" pitchFamily="34" charset="0"/>
                <a:cs typeface="Arial" panose="020B0604020202020204" pitchFamily="34" charset="0"/>
              </a:rPr>
              <a:t>on Friday, the seventeenth of August, at six o’clock in the evening</a:t>
            </a:r>
          </a:p>
          <a:p>
            <a:pPr algn="ctr"/>
            <a:r>
              <a:rPr lang="en-US" sz="2400" dirty="0">
                <a:latin typeface="Arial" panose="020B0604020202020204" pitchFamily="34" charset="0"/>
                <a:cs typeface="Arial" panose="020B0604020202020204" pitchFamily="34" charset="0"/>
              </a:rPr>
              <a:t>Centennial Banquet and Conference Center</a:t>
            </a:r>
          </a:p>
          <a:p>
            <a:pPr algn="ctr"/>
            <a:r>
              <a:rPr lang="en-US" sz="2400" dirty="0">
                <a:latin typeface="Arial" panose="020B0604020202020204" pitchFamily="34" charset="0"/>
                <a:cs typeface="Arial" panose="020B0604020202020204" pitchFamily="34" charset="0"/>
              </a:rPr>
              <a:t>Fort Bliss, TX</a:t>
            </a:r>
          </a:p>
          <a:p>
            <a:r>
              <a:rPr lang="en-US" sz="2400" dirty="0">
                <a:latin typeface="Arial" panose="020B0604020202020204" pitchFamily="34" charset="0"/>
                <a:cs typeface="Arial" panose="020B0604020202020204" pitchFamily="34" charset="0"/>
              </a:rPr>
              <a:t>RSVP by: date					Uniform: Duty</a:t>
            </a:r>
          </a:p>
          <a:p>
            <a:r>
              <a:rPr lang="en-US" sz="2400" dirty="0">
                <a:latin typeface="Arial" panose="020B0604020202020204" pitchFamily="34" charset="0"/>
                <a:cs typeface="Arial" panose="020B0604020202020204" pitchFamily="34" charset="0"/>
              </a:rPr>
              <a:t>POC: </a:t>
            </a:r>
            <a:r>
              <a:rPr lang="en-US" sz="2400" dirty="0">
                <a:latin typeface="Arial" panose="020B0604020202020204" pitchFamily="34" charset="0"/>
                <a:cs typeface="Arial" panose="020B0604020202020204" pitchFamily="34" charset="0"/>
                <a:hlinkClick r:id="rId2"/>
              </a:rPr>
              <a:t>norma.molina1.civ@mail.mil</a:t>
            </a:r>
            <a:r>
              <a:rPr lang="en-US" sz="2400" dirty="0">
                <a:latin typeface="Arial" panose="020B0604020202020204" pitchFamily="34" charset="0"/>
                <a:cs typeface="Arial" panose="020B0604020202020204" pitchFamily="34" charset="0"/>
              </a:rPr>
              <a:t>		Civilian: Business Casual</a:t>
            </a:r>
          </a:p>
          <a:p>
            <a:r>
              <a:rPr lang="en-US" sz="2400" dirty="0">
                <a:latin typeface="Arial" panose="020B0604020202020204" pitchFamily="34" charset="0"/>
                <a:cs typeface="Arial" panose="020B0604020202020204" pitchFamily="34" charset="0"/>
              </a:rPr>
              <a:t>(915) 744-8489</a:t>
            </a:r>
          </a:p>
          <a:p>
            <a:endParaRPr lang="en-US" dirty="0"/>
          </a:p>
        </p:txBody>
      </p:sp>
      <p:sp>
        <p:nvSpPr>
          <p:cNvPr id="3" name="Rectangle 2"/>
          <p:cNvSpPr/>
          <p:nvPr/>
        </p:nvSpPr>
        <p:spPr>
          <a:xfrm>
            <a:off x="832104" y="6510528"/>
            <a:ext cx="3319272" cy="23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Invitations (cont.) </a:t>
            </a:r>
          </a:p>
        </p:txBody>
      </p:sp>
    </p:spTree>
    <p:extLst>
      <p:ext uri="{BB962C8B-B14F-4D97-AF65-F5344CB8AC3E}">
        <p14:creationId xmlns:p14="http://schemas.microsoft.com/office/powerpoint/2010/main" val="1554518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7514B668718747B50FD8D3FBC9A9FD" ma:contentTypeVersion="2" ma:contentTypeDescription="Create a new document." ma:contentTypeScope="" ma:versionID="025348b496729f70edb797c06daa259a">
  <xsd:schema xmlns:xsd="http://www.w3.org/2001/XMLSchema" xmlns:xs="http://www.w3.org/2001/XMLSchema" xmlns:p="http://schemas.microsoft.com/office/2006/metadata/properties" xmlns:ns2="9531640f-78ea-4460-8e48-ef6906173333" targetNamespace="http://schemas.microsoft.com/office/2006/metadata/properties" ma:root="true" ma:fieldsID="562a10e13676cb9b739c7af378dbb7f9" ns2:_="">
    <xsd:import namespace="9531640f-78ea-4460-8e48-ef690617333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1640f-78ea-4460-8e48-ef69061733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208CBF-B913-4E44-818C-23EA6DB04C5C}">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2e4fd4c-11c9-417c-8917-572fca260933"/>
    <ds:schemaRef ds:uri="http://www.w3.org/XML/1998/namespace"/>
  </ds:schemaRefs>
</ds:datastoreItem>
</file>

<file path=customXml/itemProps2.xml><?xml version="1.0" encoding="utf-8"?>
<ds:datastoreItem xmlns:ds="http://schemas.openxmlformats.org/officeDocument/2006/customXml" ds:itemID="{05E1846F-2084-4F1A-939E-C773B899D1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1640f-78ea-4460-8e48-ef69061733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2D67D1-1A1A-4F7A-908B-405D63C295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11840</TotalTime>
  <Words>2358</Words>
  <Application>Microsoft Office PowerPoint</Application>
  <PresentationFormat>Widescreen</PresentationFormat>
  <Paragraphs>293</Paragraphs>
  <Slides>32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Garamond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Invitations</vt:lpstr>
      <vt:lpstr>PowerPoint Presentation</vt:lpstr>
      <vt:lpstr>Invitations </vt:lpstr>
      <vt:lpstr>PowerPoint Presentation</vt:lpstr>
      <vt:lpstr>PowerPoint Presentation</vt:lpstr>
      <vt:lpstr>Formal Attire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Seals, James C Jr SPC USARMY USASMA (US);Holifield, Wilbert CIV USA TRADOC</dc:creator>
  <cp:lastModifiedBy>Mebane, Michelle M CIV USARMY USASMA (USA)</cp:lastModifiedBy>
  <cp:revision>451</cp:revision>
  <cp:lastPrinted>2017-09-25T14:36:55Z</cp:lastPrinted>
  <dcterms:created xsi:type="dcterms:W3CDTF">2017-07-10T14:37:08Z</dcterms:created>
  <dcterms:modified xsi:type="dcterms:W3CDTF">2020-12-04T21:47:40Z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0x010100A07514B668718747B50FD8D3FBC9A9FD</vt:lpwstr>
  </property>
  <property fmtid="{D5CDD505-2E9C-101B-9397-08002B2CF9AE}" pid="3" name="_dlc_DocIdItemGuid">
    <vt:lpwstr>554ca912-d1bf-423c-abe1-eb4cf6257c4b</vt:lpwstr>
  </property>
</Properties>
</file>