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60" r:id="rId7"/>
    <p:sldId id="271" r:id="rId8"/>
    <p:sldId id="262" r:id="rId9"/>
    <p:sldId id="264" r:id="rId10"/>
    <p:sldId id="267" r:id="rId11"/>
    <p:sldId id="270" r:id="rId12"/>
    <p:sldId id="268" r:id="rId13"/>
    <p:sldId id="272" r:id="rId14"/>
    <p:sldId id="258" r:id="rId15"/>
    <p:sldId id="26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er, Alicia J CIV USARMY I CORPS (USA)" initials="WAJCUIC(" lastIdx="1" clrIdx="0">
    <p:extLst>
      <p:ext uri="{19B8F6BF-5375-455C-9EA6-DF929625EA0E}">
        <p15:presenceInfo xmlns:p15="http://schemas.microsoft.com/office/powerpoint/2012/main" userId="Weiser, Alicia J CIV USARMY I CORPS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FF33"/>
    <a:srgbClr val="FF00FF"/>
    <a:srgbClr val="F0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81" d="100"/>
          <a:sy n="81" d="100"/>
        </p:scale>
        <p:origin x="1013"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10E91-EACD-416B-A31D-233D082444E0}"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9647-090C-4E07-9024-F1F572A60B8B}" type="slidenum">
              <a:rPr lang="en-US" smtClean="0"/>
              <a:t>‹#›</a:t>
            </a:fld>
            <a:endParaRPr lang="en-US"/>
          </a:p>
        </p:txBody>
      </p:sp>
    </p:spTree>
    <p:extLst>
      <p:ext uri="{BB962C8B-B14F-4D97-AF65-F5344CB8AC3E}">
        <p14:creationId xmlns:p14="http://schemas.microsoft.com/office/powerpoint/2010/main" val="29623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93076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84882" indent="0" algn="ctr">
              <a:buNone/>
              <a:defRPr/>
            </a:lvl2pPr>
            <a:lvl3pPr marL="969765" indent="0" algn="ctr">
              <a:buNone/>
              <a:defRPr/>
            </a:lvl3pPr>
            <a:lvl4pPr marL="1454647" indent="0" algn="ctr">
              <a:buNone/>
              <a:defRPr/>
            </a:lvl4pPr>
            <a:lvl5pPr marL="1939529" indent="0" algn="ctr">
              <a:buNone/>
              <a:defRPr/>
            </a:lvl5pPr>
            <a:lvl6pPr marL="2424411" indent="0" algn="ctr">
              <a:buNone/>
              <a:defRPr/>
            </a:lvl6pPr>
            <a:lvl7pPr marL="2909294" indent="0" algn="ctr">
              <a:buNone/>
              <a:defRPr/>
            </a:lvl7pPr>
            <a:lvl8pPr marL="3394176" indent="0" algn="ctr">
              <a:buNone/>
              <a:defRPr/>
            </a:lvl8pPr>
            <a:lvl9pPr marL="3879058" indent="0" algn="ctr">
              <a:buNone/>
              <a:defRPr/>
            </a:lvl9pPr>
          </a:lstStyle>
          <a:p>
            <a:r>
              <a:rPr lang="en-US"/>
              <a:t>Click to edit Master subtitle style</a:t>
            </a:r>
          </a:p>
        </p:txBody>
      </p:sp>
    </p:spTree>
    <p:extLst>
      <p:ext uri="{BB962C8B-B14F-4D97-AF65-F5344CB8AC3E}">
        <p14:creationId xmlns:p14="http://schemas.microsoft.com/office/powerpoint/2010/main" val="1880377811"/>
      </p:ext>
    </p:extLst>
  </p:cSld>
  <p:clrMapOvr>
    <a:masterClrMapping/>
  </p:clrMapOvr>
  <mc:AlternateContent xmlns:mc="http://schemas.openxmlformats.org/markup-compatibility/2006" xmlns:p14="http://schemas.microsoft.com/office/powerpoint/2010/main">
    <mc:Choice Requires="p14">
      <p:transition p14:dur="0">
        <p:sndAc>
          <p:stSnd>
            <p:snd r:embed="rId1" name="drumroll.wav"/>
          </p:stSnd>
        </p:sndAc>
      </p:transition>
    </mc:Choice>
    <mc:Fallback xmlns="">
      <p:transition>
        <p:sndAc>
          <p:stSnd>
            <p:snd r:embed="rId3"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4821" y="350838"/>
            <a:ext cx="10972800" cy="1143000"/>
          </a:xfrm>
          <a:prstGeom prst="rect">
            <a:avLst/>
          </a:prstGeom>
        </p:spPr>
        <p:txBody>
          <a:bodyPr lIns="96977" tIns="48488" rIns="96977" bIns="48488"/>
          <a:lstStyle/>
          <a:p>
            <a:r>
              <a:rPr lang="en-US"/>
              <a:t>Click to edit Master title style</a:t>
            </a:r>
          </a:p>
        </p:txBody>
      </p:sp>
      <p:sp>
        <p:nvSpPr>
          <p:cNvPr id="3" name="Content Placeholder 2"/>
          <p:cNvSpPr>
            <a:spLocks noGrp="1"/>
          </p:cNvSpPr>
          <p:nvPr>
            <p:ph idx="1"/>
          </p:nvPr>
        </p:nvSpPr>
        <p:spPr>
          <a:xfrm>
            <a:off x="914871" y="1981200"/>
            <a:ext cx="10362261"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8167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BF3"/>
            </a:gs>
            <a:gs pos="100000">
              <a:schemeClr val="bg1"/>
            </a:gs>
          </a:gsLst>
          <a:lin ang="5400000" scaled="1"/>
        </a:gra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5223" y="132521"/>
            <a:ext cx="1354401" cy="1257417"/>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65806" y="127233"/>
            <a:ext cx="1382646" cy="1262705"/>
          </a:xfrm>
          <a:prstGeom prst="rect">
            <a:avLst/>
          </a:prstGeom>
        </p:spPr>
      </p:pic>
    </p:spTree>
    <p:extLst>
      <p:ext uri="{BB962C8B-B14F-4D97-AF65-F5344CB8AC3E}">
        <p14:creationId xmlns:p14="http://schemas.microsoft.com/office/powerpoint/2010/main" val="142198569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0">
        <p:sndAc>
          <p:stSnd>
            <p:snd r:embed="rId4" name="drumroll.wav"/>
          </p:stSnd>
        </p:sndAc>
      </p:transition>
    </mc:Choice>
    <mc:Fallback xmlns="">
      <p:transition>
        <p:sndAc>
          <p:stSnd>
            <p:snd r:embed="rId8" name="drumroll.wav"/>
          </p:stSnd>
        </p:sndAc>
      </p:transition>
    </mc:Fallback>
  </mc:AlternateContent>
  <p:hf sldNum="0" hdr="0" ftr="0" dt="0"/>
  <p:txStyles>
    <p:titleStyle>
      <a:lvl1pPr algn="l" rtl="0" eaLnBrk="0" fontAlgn="base" hangingPunct="0">
        <a:spcBef>
          <a:spcPct val="0"/>
        </a:spcBef>
        <a:spcAft>
          <a:spcPct val="0"/>
        </a:spcAft>
        <a:defRPr sz="3400" b="1">
          <a:solidFill>
            <a:srgbClr val="000066"/>
          </a:solidFill>
          <a:latin typeface="+mj-lt"/>
          <a:ea typeface="+mj-ea"/>
          <a:cs typeface="+mj-cs"/>
        </a:defRPr>
      </a:lvl1pPr>
      <a:lvl2pPr algn="l" rtl="0" eaLnBrk="0" fontAlgn="base" hangingPunct="0">
        <a:spcBef>
          <a:spcPct val="0"/>
        </a:spcBef>
        <a:spcAft>
          <a:spcPct val="0"/>
        </a:spcAft>
        <a:defRPr sz="3400" b="1">
          <a:solidFill>
            <a:srgbClr val="000066"/>
          </a:solidFill>
          <a:latin typeface="Bookman Old Style" pitchFamily="18" charset="0"/>
        </a:defRPr>
      </a:lvl2pPr>
      <a:lvl3pPr algn="l" rtl="0" eaLnBrk="0" fontAlgn="base" hangingPunct="0">
        <a:spcBef>
          <a:spcPct val="0"/>
        </a:spcBef>
        <a:spcAft>
          <a:spcPct val="0"/>
        </a:spcAft>
        <a:defRPr sz="3400" b="1">
          <a:solidFill>
            <a:srgbClr val="000066"/>
          </a:solidFill>
          <a:latin typeface="Bookman Old Style" pitchFamily="18" charset="0"/>
        </a:defRPr>
      </a:lvl3pPr>
      <a:lvl4pPr algn="l" rtl="0" eaLnBrk="0" fontAlgn="base" hangingPunct="0">
        <a:spcBef>
          <a:spcPct val="0"/>
        </a:spcBef>
        <a:spcAft>
          <a:spcPct val="0"/>
        </a:spcAft>
        <a:defRPr sz="3400" b="1">
          <a:solidFill>
            <a:srgbClr val="000066"/>
          </a:solidFill>
          <a:latin typeface="Bookman Old Style" pitchFamily="18" charset="0"/>
        </a:defRPr>
      </a:lvl4pPr>
      <a:lvl5pPr algn="l" rtl="0" eaLnBrk="0" fontAlgn="base" hangingPunct="0">
        <a:spcBef>
          <a:spcPct val="0"/>
        </a:spcBef>
        <a:spcAft>
          <a:spcPct val="0"/>
        </a:spcAft>
        <a:defRPr sz="3400" b="1">
          <a:solidFill>
            <a:srgbClr val="000066"/>
          </a:solidFill>
          <a:latin typeface="Bookman Old Style" pitchFamily="18" charset="0"/>
        </a:defRPr>
      </a:lvl5pPr>
      <a:lvl6pPr marL="484882" algn="l" rtl="0" eaLnBrk="0" fontAlgn="base" hangingPunct="0">
        <a:spcBef>
          <a:spcPct val="0"/>
        </a:spcBef>
        <a:spcAft>
          <a:spcPct val="0"/>
        </a:spcAft>
        <a:defRPr sz="3400" b="1">
          <a:solidFill>
            <a:srgbClr val="000066"/>
          </a:solidFill>
          <a:latin typeface="Bookman Old Style" pitchFamily="18" charset="0"/>
        </a:defRPr>
      </a:lvl6pPr>
      <a:lvl7pPr marL="969765" algn="l" rtl="0" eaLnBrk="0" fontAlgn="base" hangingPunct="0">
        <a:spcBef>
          <a:spcPct val="0"/>
        </a:spcBef>
        <a:spcAft>
          <a:spcPct val="0"/>
        </a:spcAft>
        <a:defRPr sz="3400" b="1">
          <a:solidFill>
            <a:srgbClr val="000066"/>
          </a:solidFill>
          <a:latin typeface="Bookman Old Style" pitchFamily="18" charset="0"/>
        </a:defRPr>
      </a:lvl7pPr>
      <a:lvl8pPr marL="1454647" algn="l" rtl="0" eaLnBrk="0" fontAlgn="base" hangingPunct="0">
        <a:spcBef>
          <a:spcPct val="0"/>
        </a:spcBef>
        <a:spcAft>
          <a:spcPct val="0"/>
        </a:spcAft>
        <a:defRPr sz="3400" b="1">
          <a:solidFill>
            <a:srgbClr val="000066"/>
          </a:solidFill>
          <a:latin typeface="Bookman Old Style" pitchFamily="18" charset="0"/>
        </a:defRPr>
      </a:lvl8pPr>
      <a:lvl9pPr marL="1939529" algn="l" rtl="0" eaLnBrk="0" fontAlgn="base" hangingPunct="0">
        <a:spcBef>
          <a:spcPct val="0"/>
        </a:spcBef>
        <a:spcAft>
          <a:spcPct val="0"/>
        </a:spcAft>
        <a:defRPr sz="3400" b="1">
          <a:solidFill>
            <a:srgbClr val="000066"/>
          </a:solidFill>
          <a:latin typeface="Bookman Old Style" pitchFamily="18" charset="0"/>
        </a:defRPr>
      </a:lvl9pPr>
    </p:titleStyle>
    <p:bodyStyle>
      <a:lvl1pPr marL="363661" indent="-363661" algn="l" rtl="0" eaLnBrk="0" fontAlgn="base" hangingPunct="0">
        <a:spcBef>
          <a:spcPct val="20000"/>
        </a:spcBef>
        <a:spcAft>
          <a:spcPct val="0"/>
        </a:spcAft>
        <a:buChar char="•"/>
        <a:defRPr sz="3100" b="1">
          <a:solidFill>
            <a:srgbClr val="000066"/>
          </a:solidFill>
          <a:latin typeface="+mn-lt"/>
          <a:ea typeface="+mn-ea"/>
          <a:cs typeface="+mn-cs"/>
        </a:defRPr>
      </a:lvl1pPr>
      <a:lvl2pPr marL="787933" indent="-303051" algn="l" rtl="0" eaLnBrk="0" fontAlgn="base" hangingPunct="0">
        <a:spcBef>
          <a:spcPct val="20000"/>
        </a:spcBef>
        <a:spcAft>
          <a:spcPct val="0"/>
        </a:spcAft>
        <a:buChar char="–"/>
        <a:defRPr sz="2500" b="1">
          <a:solidFill>
            <a:srgbClr val="000066"/>
          </a:solidFill>
          <a:latin typeface="+mn-lt"/>
        </a:defRPr>
      </a:lvl2pPr>
      <a:lvl3pPr marL="1212205" indent="-242441" algn="l" rtl="0" eaLnBrk="0" fontAlgn="base" hangingPunct="0">
        <a:spcBef>
          <a:spcPct val="20000"/>
        </a:spcBef>
        <a:spcAft>
          <a:spcPct val="0"/>
        </a:spcAft>
        <a:buChar char="•"/>
        <a:defRPr sz="2200" b="1">
          <a:solidFill>
            <a:srgbClr val="000066"/>
          </a:solidFill>
          <a:latin typeface="+mn-lt"/>
        </a:defRPr>
      </a:lvl3pPr>
      <a:lvl4pPr marL="1697087" indent="-242441" algn="l" rtl="0" eaLnBrk="0" fontAlgn="base" hangingPunct="0">
        <a:spcBef>
          <a:spcPct val="20000"/>
        </a:spcBef>
        <a:spcAft>
          <a:spcPct val="0"/>
        </a:spcAft>
        <a:buChar char="–"/>
        <a:defRPr b="1">
          <a:solidFill>
            <a:srgbClr val="000066"/>
          </a:solidFill>
          <a:latin typeface="+mn-lt"/>
        </a:defRPr>
      </a:lvl4pPr>
      <a:lvl5pPr marL="2181970" indent="-242441" algn="l" rtl="0" eaLnBrk="0" fontAlgn="base" hangingPunct="0">
        <a:spcBef>
          <a:spcPct val="20000"/>
        </a:spcBef>
        <a:spcAft>
          <a:spcPct val="0"/>
        </a:spcAft>
        <a:buChar char="»"/>
        <a:defRPr sz="1700" b="1">
          <a:solidFill>
            <a:srgbClr val="000066"/>
          </a:solidFill>
          <a:latin typeface="+mn-lt"/>
        </a:defRPr>
      </a:lvl5pPr>
      <a:lvl6pPr marL="2666852" indent="-242441" algn="l" rtl="0" eaLnBrk="0" fontAlgn="base" hangingPunct="0">
        <a:spcBef>
          <a:spcPct val="20000"/>
        </a:spcBef>
        <a:spcAft>
          <a:spcPct val="0"/>
        </a:spcAft>
        <a:buChar char="»"/>
        <a:defRPr sz="1700" b="1">
          <a:solidFill>
            <a:srgbClr val="000066"/>
          </a:solidFill>
          <a:latin typeface="+mn-lt"/>
        </a:defRPr>
      </a:lvl6pPr>
      <a:lvl7pPr marL="3151734" indent="-242441" algn="l" rtl="0" eaLnBrk="0" fontAlgn="base" hangingPunct="0">
        <a:spcBef>
          <a:spcPct val="20000"/>
        </a:spcBef>
        <a:spcAft>
          <a:spcPct val="0"/>
        </a:spcAft>
        <a:buChar char="»"/>
        <a:defRPr sz="1700" b="1">
          <a:solidFill>
            <a:srgbClr val="000066"/>
          </a:solidFill>
          <a:latin typeface="+mn-lt"/>
        </a:defRPr>
      </a:lvl7pPr>
      <a:lvl8pPr marL="3636617" indent="-242441" algn="l" rtl="0" eaLnBrk="0" fontAlgn="base" hangingPunct="0">
        <a:spcBef>
          <a:spcPct val="20000"/>
        </a:spcBef>
        <a:spcAft>
          <a:spcPct val="0"/>
        </a:spcAft>
        <a:buChar char="»"/>
        <a:defRPr sz="1700" b="1">
          <a:solidFill>
            <a:srgbClr val="000066"/>
          </a:solidFill>
          <a:latin typeface="+mn-lt"/>
        </a:defRPr>
      </a:lvl8pPr>
      <a:lvl9pPr marL="4121499" indent="-242441" algn="l" rtl="0" eaLnBrk="0" fontAlgn="base" hangingPunct="0">
        <a:spcBef>
          <a:spcPct val="20000"/>
        </a:spcBef>
        <a:spcAft>
          <a:spcPct val="0"/>
        </a:spcAft>
        <a:buChar char="»"/>
        <a:defRPr sz="1700" b="1">
          <a:solidFill>
            <a:srgbClr val="000066"/>
          </a:solidFill>
          <a:latin typeface="+mn-lt"/>
        </a:defRPr>
      </a:lvl9pPr>
    </p:bodyStyle>
    <p:otherStyle>
      <a:defPPr>
        <a:defRPr lang="en-US"/>
      </a:defPPr>
      <a:lvl1pPr marL="0" algn="l" defTabSz="969765" rtl="0" eaLnBrk="1" latinLnBrk="0" hangingPunct="1">
        <a:defRPr sz="1900" kern="1200">
          <a:solidFill>
            <a:schemeClr val="tx1"/>
          </a:solidFill>
          <a:latin typeface="+mn-lt"/>
          <a:ea typeface="+mn-ea"/>
          <a:cs typeface="+mn-cs"/>
        </a:defRPr>
      </a:lvl1pPr>
      <a:lvl2pPr marL="484882" algn="l" defTabSz="969765" rtl="0" eaLnBrk="1" latinLnBrk="0" hangingPunct="1">
        <a:defRPr sz="1900" kern="1200">
          <a:solidFill>
            <a:schemeClr val="tx1"/>
          </a:solidFill>
          <a:latin typeface="+mn-lt"/>
          <a:ea typeface="+mn-ea"/>
          <a:cs typeface="+mn-cs"/>
        </a:defRPr>
      </a:lvl2pPr>
      <a:lvl3pPr marL="969765" algn="l" defTabSz="969765" rtl="0" eaLnBrk="1" latinLnBrk="0" hangingPunct="1">
        <a:defRPr sz="1900" kern="1200">
          <a:solidFill>
            <a:schemeClr val="tx1"/>
          </a:solidFill>
          <a:latin typeface="+mn-lt"/>
          <a:ea typeface="+mn-ea"/>
          <a:cs typeface="+mn-cs"/>
        </a:defRPr>
      </a:lvl3pPr>
      <a:lvl4pPr marL="1454647" algn="l" defTabSz="969765" rtl="0" eaLnBrk="1" latinLnBrk="0" hangingPunct="1">
        <a:defRPr sz="1900" kern="1200">
          <a:solidFill>
            <a:schemeClr val="tx1"/>
          </a:solidFill>
          <a:latin typeface="+mn-lt"/>
          <a:ea typeface="+mn-ea"/>
          <a:cs typeface="+mn-cs"/>
        </a:defRPr>
      </a:lvl4pPr>
      <a:lvl5pPr marL="1939529" algn="l" defTabSz="969765" rtl="0" eaLnBrk="1" latinLnBrk="0" hangingPunct="1">
        <a:defRPr sz="1900" kern="1200">
          <a:solidFill>
            <a:schemeClr val="tx1"/>
          </a:solidFill>
          <a:latin typeface="+mn-lt"/>
          <a:ea typeface="+mn-ea"/>
          <a:cs typeface="+mn-cs"/>
        </a:defRPr>
      </a:lvl5pPr>
      <a:lvl6pPr marL="2424411" algn="l" defTabSz="969765" rtl="0" eaLnBrk="1" latinLnBrk="0" hangingPunct="1">
        <a:defRPr sz="1900" kern="1200">
          <a:solidFill>
            <a:schemeClr val="tx1"/>
          </a:solidFill>
          <a:latin typeface="+mn-lt"/>
          <a:ea typeface="+mn-ea"/>
          <a:cs typeface="+mn-cs"/>
        </a:defRPr>
      </a:lvl6pPr>
      <a:lvl7pPr marL="2909294" algn="l" defTabSz="969765" rtl="0" eaLnBrk="1" latinLnBrk="0" hangingPunct="1">
        <a:defRPr sz="1900" kern="1200">
          <a:solidFill>
            <a:schemeClr val="tx1"/>
          </a:solidFill>
          <a:latin typeface="+mn-lt"/>
          <a:ea typeface="+mn-ea"/>
          <a:cs typeface="+mn-cs"/>
        </a:defRPr>
      </a:lvl7pPr>
      <a:lvl8pPr marL="3394176" algn="l" defTabSz="969765" rtl="0" eaLnBrk="1" latinLnBrk="0" hangingPunct="1">
        <a:defRPr sz="1900" kern="1200">
          <a:solidFill>
            <a:schemeClr val="tx1"/>
          </a:solidFill>
          <a:latin typeface="+mn-lt"/>
          <a:ea typeface="+mn-ea"/>
          <a:cs typeface="+mn-cs"/>
        </a:defRPr>
      </a:lvl8pPr>
      <a:lvl9pPr marL="3879058" algn="l" defTabSz="969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FFFBF3"/>
            </a:gs>
            <a:gs pos="100000">
              <a:schemeClr val="bg1"/>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997270" y="230984"/>
            <a:ext cx="8197460" cy="4032161"/>
          </a:xfrm>
          <a:prstGeom prst="rect">
            <a:avLst/>
          </a:prstGeom>
        </p:spPr>
      </p:pic>
      <p:sp>
        <p:nvSpPr>
          <p:cNvPr id="10243" name="Rectangle 4"/>
          <p:cNvSpPr>
            <a:spLocks noChangeArrowheads="1"/>
          </p:cNvSpPr>
          <p:nvPr/>
        </p:nvSpPr>
        <p:spPr bwMode="auto">
          <a:xfrm>
            <a:off x="8474546" y="43523"/>
            <a:ext cx="195913" cy="374922"/>
          </a:xfrm>
          <a:prstGeom prst="rect">
            <a:avLst/>
          </a:prstGeom>
          <a:noFill/>
          <a:ln w="9525" algn="ctr">
            <a:noFill/>
            <a:miter lim="800000"/>
            <a:headEnd/>
            <a:tailEnd/>
          </a:ln>
        </p:spPr>
        <p:txBody>
          <a:bodyPr wrap="none" lIns="96977" tIns="48488" rIns="96977" bIns="48488" anchor="ctr">
            <a:spAutoFit/>
          </a:bodyPr>
          <a:lstStyle/>
          <a:p>
            <a:pPr algn="ctr" eaLnBrk="0" hangingPunct="0"/>
            <a:endParaRPr lang="en-US">
              <a:solidFill>
                <a:prstClr val="black"/>
              </a:solidFill>
              <a:latin typeface="Bookman Old Style"/>
            </a:endParaRPr>
          </a:p>
        </p:txBody>
      </p:sp>
      <p:sp>
        <p:nvSpPr>
          <p:cNvPr id="2" name="Subtitle 1"/>
          <p:cNvSpPr>
            <a:spLocks noGrp="1"/>
          </p:cNvSpPr>
          <p:nvPr>
            <p:ph type="subTitle" idx="1"/>
          </p:nvPr>
        </p:nvSpPr>
        <p:spPr>
          <a:xfrm>
            <a:off x="4879910" y="315297"/>
            <a:ext cx="5314820" cy="1752600"/>
          </a:xfrm>
        </p:spPr>
        <p:txBody>
          <a:bodyPr/>
          <a:lstStyle/>
          <a:p>
            <a:r>
              <a:rPr lang="en-US" dirty="0">
                <a:solidFill>
                  <a:schemeClr val="bg1"/>
                </a:solidFill>
              </a:rPr>
              <a:t>BLC CLASS</a:t>
            </a:r>
          </a:p>
          <a:p>
            <a:r>
              <a:rPr lang="en-US" dirty="0">
                <a:solidFill>
                  <a:schemeClr val="bg1"/>
                </a:solidFill>
              </a:rPr>
              <a:t>PRE-ENROLLMENT BRIEF</a:t>
            </a:r>
          </a:p>
        </p:txBody>
      </p:sp>
      <p:sp>
        <p:nvSpPr>
          <p:cNvPr id="5" name="TextBox 4">
            <a:extLst>
              <a:ext uri="{FF2B5EF4-FFF2-40B4-BE49-F238E27FC236}">
                <a16:creationId xmlns:a16="http://schemas.microsoft.com/office/drawing/2014/main" id="{326FC279-EA25-55D6-9CE6-5D8BDB9AFBB9}"/>
              </a:ext>
            </a:extLst>
          </p:cNvPr>
          <p:cNvSpPr txBox="1"/>
          <p:nvPr/>
        </p:nvSpPr>
        <p:spPr>
          <a:xfrm>
            <a:off x="993742" y="4788377"/>
            <a:ext cx="10204515" cy="1200329"/>
          </a:xfrm>
          <a:prstGeom prst="rect">
            <a:avLst/>
          </a:prstGeom>
          <a:noFill/>
        </p:spPr>
        <p:txBody>
          <a:bodyPr wrap="square">
            <a:spAutoFit/>
          </a:bodyPr>
          <a:lstStyle/>
          <a:p>
            <a:pPr marR="0" lvl="0" algn="l" defTabSz="914400" rtl="0" eaLnBrk="0" fontAlgn="base" latinLnBrk="0" hangingPunct="0">
              <a:lnSpc>
                <a:spcPct val="100000"/>
              </a:lnSpc>
              <a:spcBef>
                <a:spcPts val="0"/>
              </a:spcBef>
              <a:spcAft>
                <a:spcPct val="0"/>
              </a:spcAft>
              <a:buClrTx/>
              <a:buSzTx/>
              <a:tabLst/>
              <a:defRPr/>
            </a:pPr>
            <a:r>
              <a:rPr kumimoji="0" lang="en-US" sz="1800" b="1" i="0" u="none" strike="noStrike" kern="0" cap="none" spc="0" normalizeH="0" baseline="0" noProof="0" dirty="0">
                <a:ln>
                  <a:noFill/>
                </a:ln>
                <a:solidFill>
                  <a:srgbClr val="000066"/>
                </a:solidFill>
                <a:effectLst/>
                <a:uLnTx/>
                <a:uFillTx/>
                <a:latin typeface="Bookman Old Style"/>
                <a:ea typeface="+mn-ea"/>
                <a:cs typeface="+mn-cs"/>
              </a:rPr>
              <a:t>Our most up to date information and enrollment requirements can be found at:</a:t>
            </a:r>
          </a:p>
          <a:p>
            <a:pPr marL="363661" marR="0" lvl="0" indent="-363661" algn="l" defTabSz="914400" rtl="0" eaLnBrk="0" fontAlgn="base" latinLnBrk="0" hangingPunct="0">
              <a:lnSpc>
                <a:spcPct val="100000"/>
              </a:lnSpc>
              <a:spcBef>
                <a:spcPts val="0"/>
              </a:spcBef>
              <a:spcAft>
                <a:spcPct val="0"/>
              </a:spcAft>
              <a:buClrTx/>
              <a:buSzTx/>
              <a:buFontTx/>
              <a:buChar char="•"/>
              <a:tabLst/>
              <a:defRPr/>
            </a:pPr>
            <a:endParaRPr kumimoji="0" lang="en-US" sz="1800" b="1" i="0" u="none" strike="noStrike" kern="0" cap="none" spc="0" normalizeH="0" baseline="0" noProof="0" dirty="0">
              <a:ln>
                <a:noFill/>
              </a:ln>
              <a:solidFill>
                <a:srgbClr val="000066"/>
              </a:solidFill>
              <a:effectLst/>
              <a:uLnTx/>
              <a:uFillTx/>
              <a:latin typeface="Bookman Old Style"/>
              <a:ea typeface="+mn-ea"/>
              <a:cs typeface="+mn-cs"/>
            </a:endParaRPr>
          </a:p>
          <a:p>
            <a:pPr marL="363661" marR="0" lvl="0" indent="-363661" algn="l" defTabSz="914400" rtl="0" eaLnBrk="0" fontAlgn="base" latinLnBrk="0" hangingPunct="0">
              <a:lnSpc>
                <a:spcPct val="100000"/>
              </a:lnSpc>
              <a:spcBef>
                <a:spcPts val="0"/>
              </a:spcBef>
              <a:spcAft>
                <a:spcPct val="0"/>
              </a:spcAft>
              <a:buClrTx/>
              <a:buSzTx/>
              <a:buFontTx/>
              <a:buChar char="•"/>
              <a:tabLst/>
              <a:defRPr/>
            </a:pPr>
            <a:r>
              <a:rPr kumimoji="0" lang="en-US" sz="1800" b="1" i="0" u="none" strike="noStrike" kern="0" cap="none" spc="0" normalizeH="0" baseline="0" noProof="0" dirty="0">
                <a:ln>
                  <a:noFill/>
                </a:ln>
                <a:solidFill>
                  <a:srgbClr val="000066"/>
                </a:solidFill>
                <a:effectLst/>
                <a:uLnTx/>
                <a:uFillTx/>
                <a:latin typeface="Bookman Old Style"/>
                <a:ea typeface="+mn-ea"/>
                <a:cs typeface="+mn-cs"/>
              </a:rPr>
              <a:t>JBLM NCOA Website: https://www.ncoworldwide.army.mil/Academics/NCO-Academies/Henry-H-Lind-NCO-Academy/</a:t>
            </a:r>
          </a:p>
        </p:txBody>
      </p:sp>
    </p:spTree>
    <p:extLst>
      <p:ext uri="{BB962C8B-B14F-4D97-AF65-F5344CB8AC3E}">
        <p14:creationId xmlns:p14="http://schemas.microsoft.com/office/powerpoint/2010/main" val="4246727004"/>
      </p:ext>
    </p:extLst>
  </p:cSld>
  <p:clrMapOvr>
    <a:masterClrMapping/>
  </p:clrMapOvr>
  <mc:AlternateContent xmlns:mc="http://schemas.openxmlformats.org/markup-compatibility/2006" xmlns:p14="http://schemas.microsoft.com/office/powerpoint/2010/main">
    <mc:Choice Requires="p14">
      <p:transition p14:dur="0">
        <p:sndAc>
          <p:stSnd>
            <p:snd r:embed="rId3" name="drumroll.wav"/>
          </p:stSnd>
        </p:sndAc>
      </p:transition>
    </mc:Choice>
    <mc:Fallback xmlns="">
      <p:transition>
        <p:sndAc>
          <p:stSnd>
            <p:snd r:embed="rId5"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7696BA-6E07-251B-9352-5E054D70CE81}"/>
              </a:ext>
            </a:extLst>
          </p:cNvPr>
          <p:cNvSpPr txBox="1">
            <a:spLocks/>
          </p:cNvSpPr>
          <p:nvPr/>
        </p:nvSpPr>
        <p:spPr>
          <a:xfrm>
            <a:off x="609600" y="349414"/>
            <a:ext cx="10972800" cy="1143000"/>
          </a:xfrm>
          <a:prstGeom prst="rect">
            <a:avLst/>
          </a:prstGeom>
        </p:spPr>
        <p:txBody>
          <a:bodyPr lIns="96977" tIns="48488" rIns="96977" bIns="48488"/>
          <a:lstStyle>
            <a:lvl1pPr algn="l" rtl="0" eaLnBrk="0" fontAlgn="base" hangingPunct="0">
              <a:spcBef>
                <a:spcPct val="0"/>
              </a:spcBef>
              <a:spcAft>
                <a:spcPct val="0"/>
              </a:spcAft>
              <a:defRPr sz="3400" b="1">
                <a:solidFill>
                  <a:srgbClr val="000066"/>
                </a:solidFill>
                <a:latin typeface="+mj-lt"/>
                <a:ea typeface="+mj-ea"/>
                <a:cs typeface="+mj-cs"/>
              </a:defRPr>
            </a:lvl1pPr>
            <a:lvl2pPr algn="l" rtl="0" eaLnBrk="0" fontAlgn="base" hangingPunct="0">
              <a:spcBef>
                <a:spcPct val="0"/>
              </a:spcBef>
              <a:spcAft>
                <a:spcPct val="0"/>
              </a:spcAft>
              <a:defRPr sz="3400" b="1">
                <a:solidFill>
                  <a:srgbClr val="000066"/>
                </a:solidFill>
                <a:latin typeface="Bookman Old Style" pitchFamily="18" charset="0"/>
              </a:defRPr>
            </a:lvl2pPr>
            <a:lvl3pPr algn="l" rtl="0" eaLnBrk="0" fontAlgn="base" hangingPunct="0">
              <a:spcBef>
                <a:spcPct val="0"/>
              </a:spcBef>
              <a:spcAft>
                <a:spcPct val="0"/>
              </a:spcAft>
              <a:defRPr sz="3400" b="1">
                <a:solidFill>
                  <a:srgbClr val="000066"/>
                </a:solidFill>
                <a:latin typeface="Bookman Old Style" pitchFamily="18" charset="0"/>
              </a:defRPr>
            </a:lvl3pPr>
            <a:lvl4pPr algn="l" rtl="0" eaLnBrk="0" fontAlgn="base" hangingPunct="0">
              <a:spcBef>
                <a:spcPct val="0"/>
              </a:spcBef>
              <a:spcAft>
                <a:spcPct val="0"/>
              </a:spcAft>
              <a:defRPr sz="3400" b="1">
                <a:solidFill>
                  <a:srgbClr val="000066"/>
                </a:solidFill>
                <a:latin typeface="Bookman Old Style" pitchFamily="18" charset="0"/>
              </a:defRPr>
            </a:lvl4pPr>
            <a:lvl5pPr algn="l" rtl="0" eaLnBrk="0" fontAlgn="base" hangingPunct="0">
              <a:spcBef>
                <a:spcPct val="0"/>
              </a:spcBef>
              <a:spcAft>
                <a:spcPct val="0"/>
              </a:spcAft>
              <a:defRPr sz="3400" b="1">
                <a:solidFill>
                  <a:srgbClr val="000066"/>
                </a:solidFill>
                <a:latin typeface="Bookman Old Style" pitchFamily="18" charset="0"/>
              </a:defRPr>
            </a:lvl5pPr>
            <a:lvl6pPr marL="484882" algn="l" rtl="0" eaLnBrk="0" fontAlgn="base" hangingPunct="0">
              <a:spcBef>
                <a:spcPct val="0"/>
              </a:spcBef>
              <a:spcAft>
                <a:spcPct val="0"/>
              </a:spcAft>
              <a:defRPr sz="3400" b="1">
                <a:solidFill>
                  <a:srgbClr val="000066"/>
                </a:solidFill>
                <a:latin typeface="Bookman Old Style" pitchFamily="18" charset="0"/>
              </a:defRPr>
            </a:lvl6pPr>
            <a:lvl7pPr marL="969765" algn="l" rtl="0" eaLnBrk="0" fontAlgn="base" hangingPunct="0">
              <a:spcBef>
                <a:spcPct val="0"/>
              </a:spcBef>
              <a:spcAft>
                <a:spcPct val="0"/>
              </a:spcAft>
              <a:defRPr sz="3400" b="1">
                <a:solidFill>
                  <a:srgbClr val="000066"/>
                </a:solidFill>
                <a:latin typeface="Bookman Old Style" pitchFamily="18" charset="0"/>
              </a:defRPr>
            </a:lvl7pPr>
            <a:lvl8pPr marL="1454647" algn="l" rtl="0" eaLnBrk="0" fontAlgn="base" hangingPunct="0">
              <a:spcBef>
                <a:spcPct val="0"/>
              </a:spcBef>
              <a:spcAft>
                <a:spcPct val="0"/>
              </a:spcAft>
              <a:defRPr sz="3400" b="1">
                <a:solidFill>
                  <a:srgbClr val="000066"/>
                </a:solidFill>
                <a:latin typeface="Bookman Old Style" pitchFamily="18" charset="0"/>
              </a:defRPr>
            </a:lvl8pPr>
            <a:lvl9pPr marL="1939529" algn="l" rtl="0" eaLnBrk="0" fontAlgn="base" hangingPunct="0">
              <a:spcBef>
                <a:spcPct val="0"/>
              </a:spcBef>
              <a:spcAft>
                <a:spcPct val="0"/>
              </a:spcAft>
              <a:defRPr sz="3400" b="1">
                <a:solidFill>
                  <a:srgbClr val="000066"/>
                </a:solidFill>
                <a:latin typeface="Bookman Old Style" pitchFamily="18" charset="0"/>
              </a:defRPr>
            </a:lvl9pPr>
          </a:lstStyle>
          <a:p>
            <a:pPr algn="ctr"/>
            <a:r>
              <a:rPr lang="en-US" u="sng" kern="0" dirty="0"/>
              <a:t>EXAMPLE SCHEDULE</a:t>
            </a:r>
          </a:p>
        </p:txBody>
      </p:sp>
      <p:graphicFrame>
        <p:nvGraphicFramePr>
          <p:cNvPr id="2" name="Object 1">
            <a:extLst>
              <a:ext uri="{FF2B5EF4-FFF2-40B4-BE49-F238E27FC236}">
                <a16:creationId xmlns:a16="http://schemas.microsoft.com/office/drawing/2014/main" id="{8E4BC511-4712-1D01-34AE-2683B247C7E8}"/>
              </a:ext>
            </a:extLst>
          </p:cNvPr>
          <p:cNvGraphicFramePr>
            <a:graphicFrameLocks noChangeAspect="1"/>
          </p:cNvGraphicFramePr>
          <p:nvPr>
            <p:extLst>
              <p:ext uri="{D42A27DB-BD31-4B8C-83A1-F6EECF244321}">
                <p14:modId xmlns:p14="http://schemas.microsoft.com/office/powerpoint/2010/main" val="1878536227"/>
              </p:ext>
            </p:extLst>
          </p:nvPr>
        </p:nvGraphicFramePr>
        <p:xfrm>
          <a:off x="1916112" y="1033209"/>
          <a:ext cx="8359775" cy="5410200"/>
        </p:xfrm>
        <a:graphic>
          <a:graphicData uri="http://schemas.openxmlformats.org/presentationml/2006/ole">
            <mc:AlternateContent xmlns:mc="http://schemas.openxmlformats.org/markup-compatibility/2006">
              <mc:Choice xmlns:v="urn:schemas-microsoft-com:vml" Requires="v">
                <p:oleObj name="Worksheet" r:id="rId2" imgW="8359317" imgH="5410326" progId="Excel.Sheet.12">
                  <p:embed/>
                </p:oleObj>
              </mc:Choice>
              <mc:Fallback>
                <p:oleObj name="Worksheet" r:id="rId2" imgW="8359317" imgH="5410326" progId="Excel.Sheet.12">
                  <p:embed/>
                  <p:pic>
                    <p:nvPicPr>
                      <p:cNvPr id="2" name="Object 1">
                        <a:extLst>
                          <a:ext uri="{FF2B5EF4-FFF2-40B4-BE49-F238E27FC236}">
                            <a16:creationId xmlns:a16="http://schemas.microsoft.com/office/drawing/2014/main" id="{8E4BC511-4712-1D01-34AE-2683B247C7E8}"/>
                          </a:ext>
                        </a:extLst>
                      </p:cNvPr>
                      <p:cNvPicPr/>
                      <p:nvPr/>
                    </p:nvPicPr>
                    <p:blipFill>
                      <a:blip r:embed="rId3"/>
                      <a:stretch>
                        <a:fillRect/>
                      </a:stretch>
                    </p:blipFill>
                    <p:spPr>
                      <a:xfrm>
                        <a:off x="1916112" y="1033209"/>
                        <a:ext cx="8359775" cy="5410200"/>
                      </a:xfrm>
                      <a:prstGeom prst="rect">
                        <a:avLst/>
                      </a:prstGeom>
                    </p:spPr>
                  </p:pic>
                </p:oleObj>
              </mc:Fallback>
            </mc:AlternateContent>
          </a:graphicData>
        </a:graphic>
      </p:graphicFrame>
    </p:spTree>
    <p:extLst>
      <p:ext uri="{BB962C8B-B14F-4D97-AF65-F5344CB8AC3E}">
        <p14:creationId xmlns:p14="http://schemas.microsoft.com/office/powerpoint/2010/main" val="940653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9359" y="1277552"/>
            <a:ext cx="4796116" cy="5448734"/>
          </a:xfrm>
          <a:ln>
            <a:solidFill>
              <a:schemeClr val="tx1"/>
            </a:solidFill>
          </a:ln>
        </p:spPr>
      </p:pic>
      <p:sp>
        <p:nvSpPr>
          <p:cNvPr id="2" name="Title 1"/>
          <p:cNvSpPr>
            <a:spLocks noGrp="1"/>
          </p:cNvSpPr>
          <p:nvPr>
            <p:ph type="title"/>
          </p:nvPr>
        </p:nvSpPr>
        <p:spPr/>
        <p:txBody>
          <a:bodyPr/>
          <a:lstStyle/>
          <a:p>
            <a:pPr algn="ctr"/>
            <a:r>
              <a:rPr lang="en-US" u="sng" dirty="0"/>
              <a:t>NCOA LAYOUT</a:t>
            </a:r>
          </a:p>
        </p:txBody>
      </p:sp>
      <p:sp>
        <p:nvSpPr>
          <p:cNvPr id="6" name="Freeform 5"/>
          <p:cNvSpPr/>
          <p:nvPr/>
        </p:nvSpPr>
        <p:spPr bwMode="auto">
          <a:xfrm>
            <a:off x="4849906" y="4222376"/>
            <a:ext cx="735106" cy="681318"/>
          </a:xfrm>
          <a:custGeom>
            <a:avLst/>
            <a:gdLst>
              <a:gd name="connsiteX0" fmla="*/ 0 w 735106"/>
              <a:gd name="connsiteY0" fmla="*/ 259977 h 681318"/>
              <a:gd name="connsiteX1" fmla="*/ 510988 w 735106"/>
              <a:gd name="connsiteY1" fmla="*/ 0 h 681318"/>
              <a:gd name="connsiteX2" fmla="*/ 735106 w 735106"/>
              <a:gd name="connsiteY2" fmla="*/ 403412 h 681318"/>
              <a:gd name="connsiteX3" fmla="*/ 197223 w 735106"/>
              <a:gd name="connsiteY3" fmla="*/ 681318 h 681318"/>
              <a:gd name="connsiteX4" fmla="*/ 0 w 735106"/>
              <a:gd name="connsiteY4" fmla="*/ 259977 h 68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06" h="681318">
                <a:moveTo>
                  <a:pt x="0" y="259977"/>
                </a:moveTo>
                <a:lnTo>
                  <a:pt x="510988" y="0"/>
                </a:lnTo>
                <a:lnTo>
                  <a:pt x="735106" y="403412"/>
                </a:lnTo>
                <a:lnTo>
                  <a:pt x="197223" y="681318"/>
                </a:lnTo>
                <a:lnTo>
                  <a:pt x="0" y="259977"/>
                </a:lnTo>
                <a:close/>
              </a:path>
            </a:pathLst>
          </a:cu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Freeform 6"/>
          <p:cNvSpPr/>
          <p:nvPr/>
        </p:nvSpPr>
        <p:spPr bwMode="auto">
          <a:xfrm>
            <a:off x="6831106" y="2393576"/>
            <a:ext cx="672353" cy="645459"/>
          </a:xfrm>
          <a:custGeom>
            <a:avLst/>
            <a:gdLst>
              <a:gd name="connsiteX0" fmla="*/ 0 w 672353"/>
              <a:gd name="connsiteY0" fmla="*/ 304800 h 645459"/>
              <a:gd name="connsiteX1" fmla="*/ 304800 w 672353"/>
              <a:gd name="connsiteY1" fmla="*/ 0 h 645459"/>
              <a:gd name="connsiteX2" fmla="*/ 672353 w 672353"/>
              <a:gd name="connsiteY2" fmla="*/ 367553 h 645459"/>
              <a:gd name="connsiteX3" fmla="*/ 376518 w 672353"/>
              <a:gd name="connsiteY3" fmla="*/ 645459 h 645459"/>
              <a:gd name="connsiteX4" fmla="*/ 0 w 672353"/>
              <a:gd name="connsiteY4" fmla="*/ 304800 h 64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353" h="645459">
                <a:moveTo>
                  <a:pt x="0" y="304800"/>
                </a:moveTo>
                <a:lnTo>
                  <a:pt x="304800" y="0"/>
                </a:lnTo>
                <a:lnTo>
                  <a:pt x="672353" y="367553"/>
                </a:lnTo>
                <a:lnTo>
                  <a:pt x="376518" y="645459"/>
                </a:lnTo>
                <a:lnTo>
                  <a:pt x="0" y="304800"/>
                </a:lnTo>
                <a:close/>
              </a:path>
            </a:pathLst>
          </a:cu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TextBox 7"/>
          <p:cNvSpPr txBox="1"/>
          <p:nvPr/>
        </p:nvSpPr>
        <p:spPr>
          <a:xfrm>
            <a:off x="133875" y="4294748"/>
            <a:ext cx="3807453" cy="2031325"/>
          </a:xfrm>
          <a:prstGeom prst="rect">
            <a:avLst/>
          </a:prstGeom>
          <a:noFill/>
        </p:spPr>
        <p:txBody>
          <a:bodyPr wrap="none" rtlCol="0">
            <a:spAutoFit/>
          </a:bodyPr>
          <a:lstStyle/>
          <a:p>
            <a:r>
              <a:rPr lang="en-US" b="1" dirty="0"/>
              <a:t>Key:</a:t>
            </a:r>
          </a:p>
          <a:p>
            <a:r>
              <a:rPr lang="en-US" b="1" dirty="0">
                <a:solidFill>
                  <a:schemeClr val="accent4">
                    <a:lumMod val="60000"/>
                    <a:lumOff val="40000"/>
                  </a:schemeClr>
                </a:solidFill>
              </a:rPr>
              <a:t>Student Entrance</a:t>
            </a:r>
          </a:p>
          <a:p>
            <a:r>
              <a:rPr lang="en-US" b="1" dirty="0"/>
              <a:t>Parking</a:t>
            </a:r>
          </a:p>
          <a:p>
            <a:r>
              <a:rPr lang="en-US" b="1" dirty="0">
                <a:solidFill>
                  <a:srgbClr val="FF00FF"/>
                </a:solidFill>
              </a:rPr>
              <a:t>Classrooms</a:t>
            </a:r>
          </a:p>
          <a:p>
            <a:r>
              <a:rPr lang="en-US" b="1" dirty="0">
                <a:solidFill>
                  <a:schemeClr val="accent6"/>
                </a:solidFill>
              </a:rPr>
              <a:t>Auditorium (Day 0 Formation)</a:t>
            </a:r>
          </a:p>
          <a:p>
            <a:r>
              <a:rPr lang="en-US" b="1" dirty="0">
                <a:solidFill>
                  <a:srgbClr val="C00000"/>
                </a:solidFill>
              </a:rPr>
              <a:t>Daily Formation Area</a:t>
            </a:r>
          </a:p>
          <a:p>
            <a:r>
              <a:rPr lang="en-US" b="1" dirty="0">
                <a:solidFill>
                  <a:srgbClr val="66FF33"/>
                </a:solidFill>
              </a:rPr>
              <a:t>BLC Branch Chief &amp; SSGLs</a:t>
            </a:r>
            <a:endParaRPr lang="en-US" b="1" dirty="0">
              <a:solidFill>
                <a:srgbClr val="C00000"/>
              </a:solidFill>
            </a:endParaRPr>
          </a:p>
        </p:txBody>
      </p:sp>
      <p:cxnSp>
        <p:nvCxnSpPr>
          <p:cNvPr id="14" name="Straight Arrow Connector 13"/>
          <p:cNvCxnSpPr/>
          <p:nvPr/>
        </p:nvCxnSpPr>
        <p:spPr bwMode="auto">
          <a:xfrm flipV="1">
            <a:off x="6096000" y="6364941"/>
            <a:ext cx="475129" cy="238131"/>
          </a:xfrm>
          <a:prstGeom prst="straightConnector1">
            <a:avLst/>
          </a:prstGeom>
          <a:noFill/>
          <a:ln w="57150" cap="flat" cmpd="sng" algn="ctr">
            <a:solidFill>
              <a:schemeClr val="accent4">
                <a:lumMod val="60000"/>
                <a:lumOff val="40000"/>
              </a:schemeClr>
            </a:solidFill>
            <a:prstDash val="solid"/>
            <a:round/>
            <a:headEnd type="none" w="med" len="med"/>
            <a:tailEnd type="triangle"/>
          </a:ln>
          <a:effectLst/>
        </p:spPr>
      </p:cxnSp>
      <p:sp>
        <p:nvSpPr>
          <p:cNvPr id="19" name="Freeform 18"/>
          <p:cNvSpPr/>
          <p:nvPr/>
        </p:nvSpPr>
        <p:spPr bwMode="auto">
          <a:xfrm>
            <a:off x="5836561" y="2564623"/>
            <a:ext cx="887506" cy="887506"/>
          </a:xfrm>
          <a:custGeom>
            <a:avLst/>
            <a:gdLst>
              <a:gd name="connsiteX0" fmla="*/ 0 w 887506"/>
              <a:gd name="connsiteY0" fmla="*/ 564777 h 887506"/>
              <a:gd name="connsiteX1" fmla="*/ 313765 w 887506"/>
              <a:gd name="connsiteY1" fmla="*/ 887506 h 887506"/>
              <a:gd name="connsiteX2" fmla="*/ 887506 w 887506"/>
              <a:gd name="connsiteY2" fmla="*/ 304800 h 887506"/>
              <a:gd name="connsiteX3" fmla="*/ 582706 w 887506"/>
              <a:gd name="connsiteY3" fmla="*/ 0 h 887506"/>
              <a:gd name="connsiteX4" fmla="*/ 0 w 887506"/>
              <a:gd name="connsiteY4" fmla="*/ 564777 h 887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506" h="887506">
                <a:moveTo>
                  <a:pt x="0" y="564777"/>
                </a:moveTo>
                <a:lnTo>
                  <a:pt x="313765" y="887506"/>
                </a:lnTo>
                <a:lnTo>
                  <a:pt x="887506" y="304800"/>
                </a:lnTo>
                <a:lnTo>
                  <a:pt x="582706" y="0"/>
                </a:lnTo>
                <a:lnTo>
                  <a:pt x="0" y="564777"/>
                </a:lnTo>
                <a:close/>
              </a:path>
            </a:pathLst>
          </a:custGeom>
          <a:no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Freeform 19"/>
          <p:cNvSpPr/>
          <p:nvPr/>
        </p:nvSpPr>
        <p:spPr bwMode="auto">
          <a:xfrm rot="10440583">
            <a:off x="5943951" y="1725391"/>
            <a:ext cx="429462" cy="460072"/>
          </a:xfrm>
          <a:custGeom>
            <a:avLst/>
            <a:gdLst>
              <a:gd name="connsiteX0" fmla="*/ 0 w 887506"/>
              <a:gd name="connsiteY0" fmla="*/ 564777 h 887506"/>
              <a:gd name="connsiteX1" fmla="*/ 313765 w 887506"/>
              <a:gd name="connsiteY1" fmla="*/ 887506 h 887506"/>
              <a:gd name="connsiteX2" fmla="*/ 887506 w 887506"/>
              <a:gd name="connsiteY2" fmla="*/ 304800 h 887506"/>
              <a:gd name="connsiteX3" fmla="*/ 582706 w 887506"/>
              <a:gd name="connsiteY3" fmla="*/ 0 h 887506"/>
              <a:gd name="connsiteX4" fmla="*/ 0 w 887506"/>
              <a:gd name="connsiteY4" fmla="*/ 564777 h 887506"/>
              <a:gd name="connsiteX0" fmla="*/ 0 w 887506"/>
              <a:gd name="connsiteY0" fmla="*/ 620800 h 943529"/>
              <a:gd name="connsiteX1" fmla="*/ 313765 w 887506"/>
              <a:gd name="connsiteY1" fmla="*/ 943529 h 943529"/>
              <a:gd name="connsiteX2" fmla="*/ 887506 w 887506"/>
              <a:gd name="connsiteY2" fmla="*/ 360823 h 943529"/>
              <a:gd name="connsiteX3" fmla="*/ 612208 w 887506"/>
              <a:gd name="connsiteY3" fmla="*/ -1 h 943529"/>
              <a:gd name="connsiteX4" fmla="*/ 0 w 887506"/>
              <a:gd name="connsiteY4" fmla="*/ 620800 h 943529"/>
              <a:gd name="connsiteX0" fmla="*/ 1 w 802067"/>
              <a:gd name="connsiteY0" fmla="*/ 482727 h 943529"/>
              <a:gd name="connsiteX1" fmla="*/ 228326 w 802067"/>
              <a:gd name="connsiteY1" fmla="*/ 943529 h 943529"/>
              <a:gd name="connsiteX2" fmla="*/ 802067 w 802067"/>
              <a:gd name="connsiteY2" fmla="*/ 360823 h 943529"/>
              <a:gd name="connsiteX3" fmla="*/ 526769 w 802067"/>
              <a:gd name="connsiteY3" fmla="*/ -1 h 943529"/>
              <a:gd name="connsiteX4" fmla="*/ 1 w 802067"/>
              <a:gd name="connsiteY4" fmla="*/ 482727 h 943529"/>
              <a:gd name="connsiteX0" fmla="*/ 1 w 802067"/>
              <a:gd name="connsiteY0" fmla="*/ 1267516 h 1728318"/>
              <a:gd name="connsiteX1" fmla="*/ 228326 w 802067"/>
              <a:gd name="connsiteY1" fmla="*/ 1728318 h 1728318"/>
              <a:gd name="connsiteX2" fmla="*/ 802067 w 802067"/>
              <a:gd name="connsiteY2" fmla="*/ 1145612 h 1728318"/>
              <a:gd name="connsiteX3" fmla="*/ 37387 w 802067"/>
              <a:gd name="connsiteY3" fmla="*/ -1 h 1728318"/>
              <a:gd name="connsiteX4" fmla="*/ 1 w 802067"/>
              <a:gd name="connsiteY4" fmla="*/ 1267516 h 1728318"/>
              <a:gd name="connsiteX0" fmla="*/ -1 w 1324043"/>
              <a:gd name="connsiteY0" fmla="*/ 568735 h 1728318"/>
              <a:gd name="connsiteX1" fmla="*/ 750302 w 1324043"/>
              <a:gd name="connsiteY1" fmla="*/ 1728318 h 1728318"/>
              <a:gd name="connsiteX2" fmla="*/ 1324043 w 1324043"/>
              <a:gd name="connsiteY2" fmla="*/ 1145612 h 1728318"/>
              <a:gd name="connsiteX3" fmla="*/ 559363 w 1324043"/>
              <a:gd name="connsiteY3" fmla="*/ -1 h 1728318"/>
              <a:gd name="connsiteX4" fmla="*/ -1 w 1324043"/>
              <a:gd name="connsiteY4" fmla="*/ 568735 h 172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043" h="1728318">
                <a:moveTo>
                  <a:pt x="-1" y="568735"/>
                </a:moveTo>
                <a:lnTo>
                  <a:pt x="750302" y="1728318"/>
                </a:lnTo>
                <a:lnTo>
                  <a:pt x="1324043" y="1145612"/>
                </a:lnTo>
                <a:lnTo>
                  <a:pt x="559363" y="-1"/>
                </a:lnTo>
                <a:lnTo>
                  <a:pt x="-1" y="568735"/>
                </a:lnTo>
                <a:close/>
              </a:path>
            </a:pathLst>
          </a:custGeom>
          <a:no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1" name="Freeform 20"/>
          <p:cNvSpPr/>
          <p:nvPr/>
        </p:nvSpPr>
        <p:spPr bwMode="auto">
          <a:xfrm>
            <a:off x="6714565" y="1362635"/>
            <a:ext cx="475129" cy="457559"/>
          </a:xfrm>
          <a:custGeom>
            <a:avLst/>
            <a:gdLst>
              <a:gd name="connsiteX0" fmla="*/ 0 w 475129"/>
              <a:gd name="connsiteY0" fmla="*/ 233083 h 439271"/>
              <a:gd name="connsiteX1" fmla="*/ 259976 w 475129"/>
              <a:gd name="connsiteY1" fmla="*/ 0 h 439271"/>
              <a:gd name="connsiteX2" fmla="*/ 475129 w 475129"/>
              <a:gd name="connsiteY2" fmla="*/ 242047 h 439271"/>
              <a:gd name="connsiteX3" fmla="*/ 242047 w 475129"/>
              <a:gd name="connsiteY3" fmla="*/ 439271 h 439271"/>
              <a:gd name="connsiteX4" fmla="*/ 0 w 475129"/>
              <a:gd name="connsiteY4" fmla="*/ 233083 h 439271"/>
              <a:gd name="connsiteX0" fmla="*/ 0 w 475129"/>
              <a:gd name="connsiteY0" fmla="*/ 233083 h 457559"/>
              <a:gd name="connsiteX1" fmla="*/ 259976 w 475129"/>
              <a:gd name="connsiteY1" fmla="*/ 0 h 457559"/>
              <a:gd name="connsiteX2" fmla="*/ 475129 w 475129"/>
              <a:gd name="connsiteY2" fmla="*/ 242047 h 457559"/>
              <a:gd name="connsiteX3" fmla="*/ 196327 w 475129"/>
              <a:gd name="connsiteY3" fmla="*/ 457559 h 457559"/>
              <a:gd name="connsiteX4" fmla="*/ 0 w 475129"/>
              <a:gd name="connsiteY4" fmla="*/ 233083 h 45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29" h="457559">
                <a:moveTo>
                  <a:pt x="0" y="233083"/>
                </a:moveTo>
                <a:lnTo>
                  <a:pt x="259976" y="0"/>
                </a:lnTo>
                <a:lnTo>
                  <a:pt x="475129" y="242047"/>
                </a:lnTo>
                <a:lnTo>
                  <a:pt x="196327" y="457559"/>
                </a:lnTo>
                <a:lnTo>
                  <a:pt x="0" y="233083"/>
                </a:lnTo>
                <a:close/>
              </a:path>
            </a:pathLst>
          </a:custGeom>
          <a:noFill/>
          <a:ln w="5715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Freeform 2"/>
          <p:cNvSpPr/>
          <p:nvPr/>
        </p:nvSpPr>
        <p:spPr bwMode="auto">
          <a:xfrm>
            <a:off x="6102220" y="3601616"/>
            <a:ext cx="1950098" cy="3032449"/>
          </a:xfrm>
          <a:custGeom>
            <a:avLst/>
            <a:gdLst>
              <a:gd name="connsiteX0" fmla="*/ 0 w 1950098"/>
              <a:gd name="connsiteY0" fmla="*/ 2696547 h 3032449"/>
              <a:gd name="connsiteX1" fmla="*/ 419878 w 1950098"/>
              <a:gd name="connsiteY1" fmla="*/ 1268964 h 3032449"/>
              <a:gd name="connsiteX2" fmla="*/ 410547 w 1950098"/>
              <a:gd name="connsiteY2" fmla="*/ 858417 h 3032449"/>
              <a:gd name="connsiteX3" fmla="*/ 1371600 w 1950098"/>
              <a:gd name="connsiteY3" fmla="*/ 0 h 3032449"/>
              <a:gd name="connsiteX4" fmla="*/ 1446245 w 1950098"/>
              <a:gd name="connsiteY4" fmla="*/ 1212980 h 3032449"/>
              <a:gd name="connsiteX5" fmla="*/ 1875453 w 1950098"/>
              <a:gd name="connsiteY5" fmla="*/ 1184988 h 3032449"/>
              <a:gd name="connsiteX6" fmla="*/ 1950098 w 1950098"/>
              <a:gd name="connsiteY6" fmla="*/ 2537927 h 3032449"/>
              <a:gd name="connsiteX7" fmla="*/ 354564 w 1950098"/>
              <a:gd name="connsiteY7" fmla="*/ 3032449 h 3032449"/>
              <a:gd name="connsiteX8" fmla="*/ 0 w 1950098"/>
              <a:gd name="connsiteY8" fmla="*/ 2696547 h 30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098" h="3032449">
                <a:moveTo>
                  <a:pt x="0" y="2696547"/>
                </a:moveTo>
                <a:lnTo>
                  <a:pt x="419878" y="1268964"/>
                </a:lnTo>
                <a:lnTo>
                  <a:pt x="410547" y="858417"/>
                </a:lnTo>
                <a:lnTo>
                  <a:pt x="1371600" y="0"/>
                </a:lnTo>
                <a:lnTo>
                  <a:pt x="1446245" y="1212980"/>
                </a:lnTo>
                <a:lnTo>
                  <a:pt x="1875453" y="1184988"/>
                </a:lnTo>
                <a:lnTo>
                  <a:pt x="1950098" y="2537927"/>
                </a:lnTo>
                <a:lnTo>
                  <a:pt x="354564" y="3032449"/>
                </a:lnTo>
                <a:lnTo>
                  <a:pt x="0" y="2696547"/>
                </a:ln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Freeform 9"/>
          <p:cNvSpPr/>
          <p:nvPr/>
        </p:nvSpPr>
        <p:spPr bwMode="auto">
          <a:xfrm>
            <a:off x="6120882" y="3564294"/>
            <a:ext cx="1912775" cy="3060441"/>
          </a:xfrm>
          <a:custGeom>
            <a:avLst/>
            <a:gdLst>
              <a:gd name="connsiteX0" fmla="*/ 401216 w 1912775"/>
              <a:gd name="connsiteY0" fmla="*/ 1315616 h 3060441"/>
              <a:gd name="connsiteX1" fmla="*/ 391885 w 1912775"/>
              <a:gd name="connsiteY1" fmla="*/ 886408 h 3060441"/>
              <a:gd name="connsiteX2" fmla="*/ 1380930 w 1912775"/>
              <a:gd name="connsiteY2" fmla="*/ 0 h 3060441"/>
              <a:gd name="connsiteX3" fmla="*/ 1455575 w 1912775"/>
              <a:gd name="connsiteY3" fmla="*/ 1250302 h 3060441"/>
              <a:gd name="connsiteX4" fmla="*/ 1856791 w 1912775"/>
              <a:gd name="connsiteY4" fmla="*/ 1212979 h 3060441"/>
              <a:gd name="connsiteX5" fmla="*/ 1912775 w 1912775"/>
              <a:gd name="connsiteY5" fmla="*/ 2621902 h 3060441"/>
              <a:gd name="connsiteX6" fmla="*/ 401216 w 1912775"/>
              <a:gd name="connsiteY6" fmla="*/ 3060441 h 3060441"/>
              <a:gd name="connsiteX7" fmla="*/ 0 w 1912775"/>
              <a:gd name="connsiteY7" fmla="*/ 2771192 h 3060441"/>
              <a:gd name="connsiteX8" fmla="*/ 401216 w 1912775"/>
              <a:gd name="connsiteY8" fmla="*/ 1315616 h 306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2775" h="3060441">
                <a:moveTo>
                  <a:pt x="401216" y="1315616"/>
                </a:moveTo>
                <a:lnTo>
                  <a:pt x="391885" y="886408"/>
                </a:lnTo>
                <a:lnTo>
                  <a:pt x="1380930" y="0"/>
                </a:lnTo>
                <a:lnTo>
                  <a:pt x="1455575" y="1250302"/>
                </a:lnTo>
                <a:lnTo>
                  <a:pt x="1856791" y="1212979"/>
                </a:lnTo>
                <a:lnTo>
                  <a:pt x="1912775" y="2621902"/>
                </a:lnTo>
                <a:lnTo>
                  <a:pt x="401216" y="3060441"/>
                </a:lnTo>
                <a:lnTo>
                  <a:pt x="0" y="2771192"/>
                </a:lnTo>
                <a:lnTo>
                  <a:pt x="401216" y="1315616"/>
                </a:ln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 name="Freeform 10"/>
          <p:cNvSpPr/>
          <p:nvPr/>
        </p:nvSpPr>
        <p:spPr bwMode="auto">
          <a:xfrm>
            <a:off x="6120882" y="3765834"/>
            <a:ext cx="1959429" cy="2886891"/>
          </a:xfrm>
          <a:custGeom>
            <a:avLst/>
            <a:gdLst>
              <a:gd name="connsiteX0" fmla="*/ 0 w 1959429"/>
              <a:gd name="connsiteY0" fmla="*/ 2752530 h 3069771"/>
              <a:gd name="connsiteX1" fmla="*/ 410547 w 1959429"/>
              <a:gd name="connsiteY1" fmla="*/ 1334277 h 3069771"/>
              <a:gd name="connsiteX2" fmla="*/ 401217 w 1959429"/>
              <a:gd name="connsiteY2" fmla="*/ 914400 h 3069771"/>
              <a:gd name="connsiteX3" fmla="*/ 1371600 w 1959429"/>
              <a:gd name="connsiteY3" fmla="*/ 0 h 3069771"/>
              <a:gd name="connsiteX4" fmla="*/ 1436915 w 1959429"/>
              <a:gd name="connsiteY4" fmla="*/ 1259632 h 3069771"/>
              <a:gd name="connsiteX5" fmla="*/ 1838131 w 1959429"/>
              <a:gd name="connsiteY5" fmla="*/ 1231640 h 3069771"/>
              <a:gd name="connsiteX6" fmla="*/ 1959429 w 1959429"/>
              <a:gd name="connsiteY6" fmla="*/ 2612571 h 3069771"/>
              <a:gd name="connsiteX7" fmla="*/ 447870 w 1959429"/>
              <a:gd name="connsiteY7" fmla="*/ 3069771 h 3069771"/>
              <a:gd name="connsiteX8" fmla="*/ 0 w 1959429"/>
              <a:gd name="connsiteY8" fmla="*/ 2752530 h 3069771"/>
              <a:gd name="connsiteX0" fmla="*/ 0 w 1959429"/>
              <a:gd name="connsiteY0" fmla="*/ 2569650 h 2886891"/>
              <a:gd name="connsiteX1" fmla="*/ 410547 w 1959429"/>
              <a:gd name="connsiteY1" fmla="*/ 1151397 h 2886891"/>
              <a:gd name="connsiteX2" fmla="*/ 401217 w 1959429"/>
              <a:gd name="connsiteY2" fmla="*/ 731520 h 2886891"/>
              <a:gd name="connsiteX3" fmla="*/ 1170432 w 1959429"/>
              <a:gd name="connsiteY3" fmla="*/ 0 h 2886891"/>
              <a:gd name="connsiteX4" fmla="*/ 1436915 w 1959429"/>
              <a:gd name="connsiteY4" fmla="*/ 1076752 h 2886891"/>
              <a:gd name="connsiteX5" fmla="*/ 1838131 w 1959429"/>
              <a:gd name="connsiteY5" fmla="*/ 1048760 h 2886891"/>
              <a:gd name="connsiteX6" fmla="*/ 1959429 w 1959429"/>
              <a:gd name="connsiteY6" fmla="*/ 2429691 h 2886891"/>
              <a:gd name="connsiteX7" fmla="*/ 447870 w 1959429"/>
              <a:gd name="connsiteY7" fmla="*/ 2886891 h 2886891"/>
              <a:gd name="connsiteX8" fmla="*/ 0 w 1959429"/>
              <a:gd name="connsiteY8" fmla="*/ 2569650 h 2886891"/>
              <a:gd name="connsiteX0" fmla="*/ 0 w 1959429"/>
              <a:gd name="connsiteY0" fmla="*/ 2569650 h 2886891"/>
              <a:gd name="connsiteX1" fmla="*/ 410547 w 1959429"/>
              <a:gd name="connsiteY1" fmla="*/ 1151397 h 2886891"/>
              <a:gd name="connsiteX2" fmla="*/ 401217 w 1959429"/>
              <a:gd name="connsiteY2" fmla="*/ 731520 h 2886891"/>
              <a:gd name="connsiteX3" fmla="*/ 1170432 w 1959429"/>
              <a:gd name="connsiteY3" fmla="*/ 0 h 2886891"/>
              <a:gd name="connsiteX4" fmla="*/ 1226603 w 1959429"/>
              <a:gd name="connsiteY4" fmla="*/ 1113328 h 2886891"/>
              <a:gd name="connsiteX5" fmla="*/ 1838131 w 1959429"/>
              <a:gd name="connsiteY5" fmla="*/ 1048760 h 2886891"/>
              <a:gd name="connsiteX6" fmla="*/ 1959429 w 1959429"/>
              <a:gd name="connsiteY6" fmla="*/ 2429691 h 2886891"/>
              <a:gd name="connsiteX7" fmla="*/ 447870 w 1959429"/>
              <a:gd name="connsiteY7" fmla="*/ 2886891 h 2886891"/>
              <a:gd name="connsiteX8" fmla="*/ 0 w 1959429"/>
              <a:gd name="connsiteY8" fmla="*/ 2569650 h 2886891"/>
              <a:gd name="connsiteX0" fmla="*/ 0 w 1959429"/>
              <a:gd name="connsiteY0" fmla="*/ 2569650 h 2886891"/>
              <a:gd name="connsiteX1" fmla="*/ 410547 w 1959429"/>
              <a:gd name="connsiteY1" fmla="*/ 1151397 h 2886891"/>
              <a:gd name="connsiteX2" fmla="*/ 401217 w 1959429"/>
              <a:gd name="connsiteY2" fmla="*/ 731520 h 2886891"/>
              <a:gd name="connsiteX3" fmla="*/ 1170432 w 1959429"/>
              <a:gd name="connsiteY3" fmla="*/ 0 h 2886891"/>
              <a:gd name="connsiteX4" fmla="*/ 1226603 w 1959429"/>
              <a:gd name="connsiteY4" fmla="*/ 1085896 h 2886891"/>
              <a:gd name="connsiteX5" fmla="*/ 1838131 w 1959429"/>
              <a:gd name="connsiteY5" fmla="*/ 1048760 h 2886891"/>
              <a:gd name="connsiteX6" fmla="*/ 1959429 w 1959429"/>
              <a:gd name="connsiteY6" fmla="*/ 2429691 h 2886891"/>
              <a:gd name="connsiteX7" fmla="*/ 447870 w 1959429"/>
              <a:gd name="connsiteY7" fmla="*/ 2886891 h 2886891"/>
              <a:gd name="connsiteX8" fmla="*/ 0 w 1959429"/>
              <a:gd name="connsiteY8" fmla="*/ 2569650 h 288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429" h="2886891">
                <a:moveTo>
                  <a:pt x="0" y="2569650"/>
                </a:moveTo>
                <a:lnTo>
                  <a:pt x="410547" y="1151397"/>
                </a:lnTo>
                <a:lnTo>
                  <a:pt x="401217" y="731520"/>
                </a:lnTo>
                <a:lnTo>
                  <a:pt x="1170432" y="0"/>
                </a:lnTo>
                <a:lnTo>
                  <a:pt x="1226603" y="1085896"/>
                </a:lnTo>
                <a:lnTo>
                  <a:pt x="1838131" y="1048760"/>
                </a:lnTo>
                <a:lnTo>
                  <a:pt x="1959429" y="2429691"/>
                </a:lnTo>
                <a:lnTo>
                  <a:pt x="447870" y="2886891"/>
                </a:lnTo>
                <a:lnTo>
                  <a:pt x="0" y="2569650"/>
                </a:lnTo>
                <a:close/>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87741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HOW TO REACH US</a:t>
            </a:r>
          </a:p>
        </p:txBody>
      </p:sp>
      <p:sp>
        <p:nvSpPr>
          <p:cNvPr id="3" name="Content Placeholder 2"/>
          <p:cNvSpPr>
            <a:spLocks noGrp="1"/>
          </p:cNvSpPr>
          <p:nvPr>
            <p:ph idx="1"/>
          </p:nvPr>
        </p:nvSpPr>
        <p:spPr>
          <a:xfrm>
            <a:off x="901424" y="1604682"/>
            <a:ext cx="10362261" cy="4114800"/>
          </a:xfrm>
        </p:spPr>
        <p:txBody>
          <a:bodyPr/>
          <a:lstStyle/>
          <a:p>
            <a:pPr>
              <a:spcBef>
                <a:spcPts val="0"/>
              </a:spcBef>
            </a:pPr>
            <a:r>
              <a:rPr lang="en-US" sz="1800" dirty="0"/>
              <a:t>Please work through your CO/BN/BDE Schools Reps(s) regarding enrollment before contacting the NCOA</a:t>
            </a:r>
          </a:p>
          <a:p>
            <a:pPr>
              <a:spcBef>
                <a:spcPts val="0"/>
              </a:spcBef>
            </a:pPr>
            <a:endParaRPr lang="en-US" sz="1800" dirty="0"/>
          </a:p>
          <a:p>
            <a:pPr>
              <a:spcBef>
                <a:spcPts val="0"/>
              </a:spcBef>
            </a:pPr>
            <a:r>
              <a:rPr lang="en-US" sz="1800" dirty="0"/>
              <a:t>MSG Jonathan Lainez - BLC Branch Chief</a:t>
            </a:r>
          </a:p>
          <a:p>
            <a:pPr lvl="1">
              <a:spcBef>
                <a:spcPts val="0"/>
              </a:spcBef>
            </a:pPr>
            <a:r>
              <a:rPr lang="en-US" sz="1600" dirty="0"/>
              <a:t>Jonathan.H.Lainez.mil@army.mil</a:t>
            </a:r>
          </a:p>
          <a:p>
            <a:pPr lvl="1">
              <a:spcBef>
                <a:spcPts val="0"/>
              </a:spcBef>
            </a:pPr>
            <a:r>
              <a:rPr lang="en-US" sz="1600" dirty="0"/>
              <a:t>253-967-6527</a:t>
            </a:r>
          </a:p>
          <a:p>
            <a:pPr lvl="1">
              <a:spcBef>
                <a:spcPts val="0"/>
              </a:spcBef>
            </a:pPr>
            <a:endParaRPr lang="en-US" sz="1600" dirty="0"/>
          </a:p>
          <a:p>
            <a:pPr>
              <a:spcBef>
                <a:spcPts val="0"/>
              </a:spcBef>
            </a:pPr>
            <a:r>
              <a:rPr lang="en-US" sz="1800" dirty="0"/>
              <a:t>Training Support Branch</a:t>
            </a:r>
          </a:p>
          <a:p>
            <a:pPr lvl="1">
              <a:spcBef>
                <a:spcPts val="0"/>
              </a:spcBef>
            </a:pPr>
            <a:r>
              <a:rPr lang="en-US" sz="1600" dirty="0"/>
              <a:t>253-967-4911</a:t>
            </a:r>
          </a:p>
          <a:p>
            <a:pPr>
              <a:spcBef>
                <a:spcPts val="0"/>
              </a:spcBef>
            </a:pPr>
            <a:endParaRPr lang="en-US" sz="1800" dirty="0"/>
          </a:p>
          <a:p>
            <a:pPr>
              <a:spcBef>
                <a:spcPts val="0"/>
              </a:spcBef>
            </a:pPr>
            <a:r>
              <a:rPr lang="en-US" sz="1800" dirty="0"/>
              <a:t>JBLM NCOA Website: https://www.ncoworldwide.army.mil/Academics/NCO-Academies/Henry-H-Lind-NCO-Academy/</a:t>
            </a:r>
          </a:p>
          <a:p>
            <a:pPr lvl="1">
              <a:spcBef>
                <a:spcPts val="0"/>
              </a:spcBef>
            </a:pPr>
            <a:endParaRPr lang="en-US" sz="1800" dirty="0"/>
          </a:p>
          <a:p>
            <a:pPr>
              <a:spcBef>
                <a:spcPts val="0"/>
              </a:spcBef>
            </a:pPr>
            <a:r>
              <a:rPr lang="en-US" sz="1800" dirty="0"/>
              <a:t>JBLM NCOA Facebook page: https://www.facebook.com/JBLMNCOA/</a:t>
            </a:r>
          </a:p>
          <a:p>
            <a:endParaRPr lang="en-US" sz="2400" dirty="0"/>
          </a:p>
          <a:p>
            <a:endParaRPr lang="en-US" sz="2400" dirty="0"/>
          </a:p>
        </p:txBody>
      </p:sp>
      <p:sp>
        <p:nvSpPr>
          <p:cNvPr id="6" name="TextBox 5"/>
          <p:cNvSpPr txBox="1"/>
          <p:nvPr/>
        </p:nvSpPr>
        <p:spPr>
          <a:xfrm>
            <a:off x="9584149" y="6184959"/>
            <a:ext cx="2515611" cy="646331"/>
          </a:xfrm>
          <a:prstGeom prst="rect">
            <a:avLst/>
          </a:prstGeom>
          <a:solidFill>
            <a:schemeClr val="accent1">
              <a:lumMod val="60000"/>
              <a:lumOff val="40000"/>
            </a:schemeClr>
          </a:solidFill>
          <a:effectLst>
            <a:outerShdw sx="1000" sy="1000" algn="ctr" rotWithShape="0">
              <a:schemeClr val="accent5">
                <a:lumMod val="60000"/>
                <a:lumOff val="40000"/>
              </a:schemeClr>
            </a:outerShdw>
            <a:reflection stA="94000" endPos="0" dist="190500" dir="5400000" sy="-100000" algn="bl" rotWithShape="0"/>
          </a:effectLst>
          <a:scene3d>
            <a:camera prst="orthographicFront"/>
            <a:lightRig rig="threePt" dir="t"/>
          </a:scene3d>
          <a:sp3d extrusionH="209550">
            <a:bevelT w="146050"/>
            <a:bevelB w="336550"/>
          </a:sp3d>
        </p:spPr>
        <p:txBody>
          <a:bodyPr wrap="square" rtlCol="0">
            <a:spAutoFit/>
          </a:bodyPr>
          <a:lstStyle/>
          <a:p>
            <a:r>
              <a:rPr lang="en-US" dirty="0"/>
              <a:t>Watch our Facebook for updates.</a:t>
            </a:r>
          </a:p>
        </p:txBody>
      </p:sp>
    </p:spTree>
    <p:extLst>
      <p:ext uri="{BB962C8B-B14F-4D97-AF65-F5344CB8AC3E}">
        <p14:creationId xmlns:p14="http://schemas.microsoft.com/office/powerpoint/2010/main" val="4245762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QUESTIONS</a:t>
            </a:r>
          </a:p>
        </p:txBody>
      </p:sp>
      <p:sp>
        <p:nvSpPr>
          <p:cNvPr id="3" name="Content Placeholder 2"/>
          <p:cNvSpPr>
            <a:spLocks noGrp="1"/>
          </p:cNvSpPr>
          <p:nvPr>
            <p:ph idx="1"/>
          </p:nvPr>
        </p:nvSpPr>
        <p:spPr>
          <a:xfrm>
            <a:off x="1238776" y="1595805"/>
            <a:ext cx="10362261" cy="4114800"/>
          </a:xfrm>
        </p:spPr>
        <p:txBody>
          <a:bodyPr/>
          <a:lstStyle/>
          <a:p>
            <a:endParaRPr lang="en-US" sz="2400" dirty="0"/>
          </a:p>
          <a:p>
            <a:pPr marL="0" indent="0" algn="ctr">
              <a:buNone/>
            </a:pPr>
            <a:r>
              <a:rPr lang="en-US" sz="9600" dirty="0"/>
              <a:t>?????</a:t>
            </a:r>
          </a:p>
        </p:txBody>
      </p:sp>
    </p:spTree>
    <p:extLst>
      <p:ext uri="{BB962C8B-B14F-4D97-AF65-F5344CB8AC3E}">
        <p14:creationId xmlns:p14="http://schemas.microsoft.com/office/powerpoint/2010/main" val="1062794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AGENDA</a:t>
            </a:r>
          </a:p>
        </p:txBody>
      </p:sp>
      <p:sp>
        <p:nvSpPr>
          <p:cNvPr id="3" name="Content Placeholder 2"/>
          <p:cNvSpPr>
            <a:spLocks noGrp="1"/>
          </p:cNvSpPr>
          <p:nvPr>
            <p:ph idx="1"/>
          </p:nvPr>
        </p:nvSpPr>
        <p:spPr/>
        <p:txBody>
          <a:bodyPr/>
          <a:lstStyle/>
          <a:p>
            <a:r>
              <a:rPr lang="en-US" sz="2400" dirty="0"/>
              <a:t>FILL DAY REPORTING</a:t>
            </a:r>
          </a:p>
          <a:p>
            <a:r>
              <a:rPr lang="en-US" sz="2400" dirty="0"/>
              <a:t>AFT &amp; HT/WT</a:t>
            </a:r>
          </a:p>
          <a:p>
            <a:r>
              <a:rPr lang="en-US" sz="2400" dirty="0"/>
              <a:t>SOLDIER &amp; SPONSOR INFORMATION</a:t>
            </a:r>
          </a:p>
          <a:p>
            <a:r>
              <a:rPr lang="en-US" sz="2400" dirty="0"/>
              <a:t>NCOA LAYOUT</a:t>
            </a:r>
          </a:p>
          <a:p>
            <a:r>
              <a:rPr lang="en-US" sz="2400" dirty="0"/>
              <a:t>GPA PRODUCING EVENTS</a:t>
            </a:r>
          </a:p>
          <a:p>
            <a:r>
              <a:rPr lang="en-US" sz="2400" dirty="0"/>
              <a:t>EXAMPLE SCHEDULE</a:t>
            </a:r>
          </a:p>
          <a:p>
            <a:r>
              <a:rPr lang="en-US" sz="2400" dirty="0"/>
              <a:t>HOW TO REACH US</a:t>
            </a:r>
          </a:p>
          <a:p>
            <a:r>
              <a:rPr lang="en-US" sz="2400" dirty="0"/>
              <a:t>QUESTIONS</a:t>
            </a:r>
          </a:p>
        </p:txBody>
      </p:sp>
    </p:spTree>
    <p:extLst>
      <p:ext uri="{BB962C8B-B14F-4D97-AF65-F5344CB8AC3E}">
        <p14:creationId xmlns:p14="http://schemas.microsoft.com/office/powerpoint/2010/main" val="34102153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FILL DAY REPORTING</a:t>
            </a:r>
          </a:p>
        </p:txBody>
      </p:sp>
      <p:sp>
        <p:nvSpPr>
          <p:cNvPr id="3" name="Content Placeholder 2"/>
          <p:cNvSpPr>
            <a:spLocks noGrp="1"/>
          </p:cNvSpPr>
          <p:nvPr>
            <p:ph idx="1"/>
          </p:nvPr>
        </p:nvSpPr>
        <p:spPr>
          <a:xfrm>
            <a:off x="764821" y="1352792"/>
            <a:ext cx="10362261" cy="5212977"/>
          </a:xfrm>
        </p:spPr>
        <p:txBody>
          <a:bodyPr/>
          <a:lstStyle/>
          <a:p>
            <a:r>
              <a:rPr lang="en-US" sz="2000" dirty="0"/>
              <a:t>Roll Call- </a:t>
            </a:r>
            <a:r>
              <a:rPr lang="en-US" sz="2000" dirty="0">
                <a:solidFill>
                  <a:srgbClr val="FF0000"/>
                </a:solidFill>
              </a:rPr>
              <a:t>Fill Day @ 0600</a:t>
            </a:r>
          </a:p>
          <a:p>
            <a:pPr lvl="1"/>
            <a:r>
              <a:rPr lang="en-US" sz="1600" dirty="0"/>
              <a:t>Line for all reservations will form at the North End of NCOA Auditorium</a:t>
            </a:r>
          </a:p>
          <a:p>
            <a:pPr lvl="1"/>
            <a:r>
              <a:rPr lang="en-US" sz="1600" dirty="0"/>
              <a:t>Line for walk-on will form at the South End of NCOA HQ (BLDG 5996)</a:t>
            </a:r>
          </a:p>
          <a:p>
            <a:pPr lvl="1"/>
            <a:r>
              <a:rPr lang="en-US" sz="1600" dirty="0"/>
              <a:t>All ATRRS (R), ATRRS (W), and Walk-Ons </a:t>
            </a:r>
            <a:r>
              <a:rPr lang="en-US" sz="1600" u="sng" dirty="0"/>
              <a:t>MUST</a:t>
            </a:r>
            <a:r>
              <a:rPr lang="en-US" sz="1600" dirty="0"/>
              <a:t> be present for formation</a:t>
            </a:r>
          </a:p>
          <a:p>
            <a:pPr lvl="1"/>
            <a:r>
              <a:rPr lang="en-US" sz="1600" dirty="0"/>
              <a:t>Have all profiles in hand during formation</a:t>
            </a:r>
          </a:p>
          <a:p>
            <a:pPr lvl="2"/>
            <a:endParaRPr lang="en-US" sz="1800" dirty="0"/>
          </a:p>
          <a:p>
            <a:r>
              <a:rPr lang="en-US" sz="2000" dirty="0"/>
              <a:t>Uniform- ACU w/ patrol cap</a:t>
            </a:r>
          </a:p>
          <a:p>
            <a:pPr lvl="1"/>
            <a:r>
              <a:rPr lang="en-US" sz="1600" dirty="0"/>
              <a:t>Profile (must be on hand during entirety of Fill Day)</a:t>
            </a:r>
          </a:p>
          <a:p>
            <a:pPr lvl="1"/>
            <a:r>
              <a:rPr lang="en-US" sz="1600" dirty="0"/>
              <a:t>Uniform </a:t>
            </a:r>
            <a:r>
              <a:rPr lang="en-US" sz="1600" u="sng" dirty="0"/>
              <a:t>MUST</a:t>
            </a:r>
            <a:r>
              <a:rPr lang="en-US" sz="1600" dirty="0"/>
              <a:t> be serviceable and grooming standards </a:t>
            </a:r>
            <a:r>
              <a:rPr lang="en-US" sz="1600" u="sng" dirty="0"/>
              <a:t>MUST</a:t>
            </a:r>
            <a:r>
              <a:rPr lang="en-US" sz="1600" dirty="0"/>
              <a:t> be IAW AR 670-1. Uniform inspections will be conducted daily.</a:t>
            </a:r>
          </a:p>
          <a:p>
            <a:endParaRPr lang="en-US" sz="1800" dirty="0"/>
          </a:p>
          <a:p>
            <a:r>
              <a:rPr lang="en-US" sz="2000" dirty="0"/>
              <a:t>Requirements-</a:t>
            </a:r>
          </a:p>
          <a:p>
            <a:pPr lvl="1"/>
            <a:r>
              <a:rPr lang="en-US" sz="1600" dirty="0"/>
              <a:t>OML: SGTs, SPC(P), SPC, PFC</a:t>
            </a:r>
          </a:p>
          <a:p>
            <a:pPr lvl="1"/>
            <a:r>
              <a:rPr lang="en-US" sz="1600" dirty="0"/>
              <a:t>Soldiers no longer need to be in a promotable status to attend BLC</a:t>
            </a:r>
            <a:endParaRPr lang="en-US" sz="2400" dirty="0"/>
          </a:p>
        </p:txBody>
      </p:sp>
    </p:spTree>
    <p:extLst>
      <p:ext uri="{BB962C8B-B14F-4D97-AF65-F5344CB8AC3E}">
        <p14:creationId xmlns:p14="http://schemas.microsoft.com/office/powerpoint/2010/main" val="3422491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AFT/Height and Weight</a:t>
            </a:r>
          </a:p>
        </p:txBody>
      </p:sp>
      <p:sp>
        <p:nvSpPr>
          <p:cNvPr id="3" name="Content Placeholder 2"/>
          <p:cNvSpPr>
            <a:spLocks noGrp="1"/>
          </p:cNvSpPr>
          <p:nvPr>
            <p:ph idx="1"/>
          </p:nvPr>
        </p:nvSpPr>
        <p:spPr>
          <a:xfrm>
            <a:off x="764821" y="1258673"/>
            <a:ext cx="10362261" cy="5212977"/>
          </a:xfrm>
        </p:spPr>
        <p:txBody>
          <a:bodyPr/>
          <a:lstStyle/>
          <a:p>
            <a:r>
              <a:rPr lang="en-US" sz="2000" dirty="0"/>
              <a:t>Will Conduct the AFT - Training Day 1 </a:t>
            </a:r>
          </a:p>
          <a:p>
            <a:pPr lvl="1"/>
            <a:r>
              <a:rPr lang="en-US" sz="1600" dirty="0"/>
              <a:t>All students will be instructed on proper form and performance for all 5 events prior to release on Day 0.</a:t>
            </a:r>
          </a:p>
          <a:p>
            <a:pPr lvl="1"/>
            <a:r>
              <a:rPr lang="en-US" sz="1600" dirty="0"/>
              <a:t>Failures will retest no earlier than 7 days later</a:t>
            </a:r>
          </a:p>
          <a:p>
            <a:pPr lvl="1"/>
            <a:r>
              <a:rPr lang="en-US" sz="1600" dirty="0"/>
              <a:t>Soldiers will be graded within the guidance IAW Army Directive 2025-06</a:t>
            </a:r>
          </a:p>
          <a:p>
            <a:pPr lvl="1"/>
            <a:r>
              <a:rPr lang="en-US" sz="1600" dirty="0"/>
              <a:t>AFT Combat standard is sex-neutral and age normed. </a:t>
            </a:r>
          </a:p>
          <a:p>
            <a:pPr lvl="1"/>
            <a:r>
              <a:rPr lang="en-US" sz="1600" i="0" u="none" strike="noStrike" baseline="0" dirty="0"/>
              <a:t>AFT combat standard applies to Soldiers serving in these AOCs and MOSs: 11A, 11B, 11C, 11Z, 12A, 12B, 13A, 13F, 18A, 180A, 18B, 18C, 18D, 18E, 18F, 18Z, 19A, 19C, 19D, 19K, and 19Z.</a:t>
            </a:r>
            <a:endParaRPr lang="en-US" sz="1600" dirty="0"/>
          </a:p>
          <a:p>
            <a:pPr marL="484882" lvl="1" indent="0">
              <a:buNone/>
            </a:pPr>
            <a:endParaRPr lang="en-US" sz="1800" dirty="0"/>
          </a:p>
          <a:p>
            <a:r>
              <a:rPr lang="en-US" sz="2000" dirty="0"/>
              <a:t>Will Conduct Height/Weight Screening – Training Day 2 </a:t>
            </a:r>
          </a:p>
          <a:p>
            <a:pPr lvl="1"/>
            <a:r>
              <a:rPr lang="en-US" sz="1600" dirty="0"/>
              <a:t>Body Fat Assessment will be conducted IAW Army Regulation 600-9</a:t>
            </a:r>
          </a:p>
          <a:p>
            <a:pPr lvl="1"/>
            <a:r>
              <a:rPr lang="en-US" sz="1600" dirty="0"/>
              <a:t>First time Body Fat Assessment failure will result in removal from Honors</a:t>
            </a:r>
          </a:p>
          <a:p>
            <a:pPr lvl="1"/>
            <a:r>
              <a:rPr lang="en-US" sz="1600" dirty="0"/>
              <a:t>Failures will retest no earlier than 7 days later / Second time failures will be dismissed from the course.  </a:t>
            </a:r>
            <a:r>
              <a:rPr lang="en-US" sz="1600" i="1" u="sng" dirty="0"/>
              <a:t>If you pass H&amp;W re-screening, you will remain in the course</a:t>
            </a:r>
          </a:p>
          <a:p>
            <a:pPr lvl="1"/>
            <a:r>
              <a:rPr lang="en-US" sz="1600" dirty="0"/>
              <a:t>First time failures will be afforded an opportunity for a supplemental test at the Army Wellness Center prior to dismissal.</a:t>
            </a:r>
          </a:p>
          <a:p>
            <a:pPr lvl="1"/>
            <a:r>
              <a:rPr lang="en-US" sz="1600" dirty="0"/>
              <a:t>ABCP Exemptions IAW Army Directive 2025-17, an AFT that has a minimum score of 465 with minimum 80 points in each event.  </a:t>
            </a:r>
            <a:endParaRPr lang="en-US" sz="1600" dirty="0">
              <a:highlight>
                <a:srgbClr val="FFFF00"/>
              </a:highlight>
            </a:endParaRPr>
          </a:p>
        </p:txBody>
      </p:sp>
    </p:spTree>
    <p:extLst>
      <p:ext uri="{BB962C8B-B14F-4D97-AF65-F5344CB8AC3E}">
        <p14:creationId xmlns:p14="http://schemas.microsoft.com/office/powerpoint/2010/main" val="721884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SOLDIER &amp; SPONSOR</a:t>
            </a:r>
            <a:br>
              <a:rPr lang="en-US" u="sng" dirty="0"/>
            </a:br>
            <a:r>
              <a:rPr lang="en-US" u="sng" dirty="0"/>
              <a:t>INFORMATION</a:t>
            </a:r>
          </a:p>
        </p:txBody>
      </p:sp>
      <p:sp>
        <p:nvSpPr>
          <p:cNvPr id="3" name="Content Placeholder 2"/>
          <p:cNvSpPr>
            <a:spLocks noGrp="1"/>
          </p:cNvSpPr>
          <p:nvPr>
            <p:ph idx="1"/>
          </p:nvPr>
        </p:nvSpPr>
        <p:spPr>
          <a:xfrm>
            <a:off x="914869" y="1630362"/>
            <a:ext cx="10362261" cy="4876800"/>
          </a:xfrm>
        </p:spPr>
        <p:txBody>
          <a:bodyPr/>
          <a:lstStyle/>
          <a:p>
            <a:r>
              <a:rPr lang="en-US" sz="1600" dirty="0">
                <a:solidFill>
                  <a:srgbClr val="00B050"/>
                </a:solidFill>
              </a:rPr>
              <a:t>There will be no training on Saturday’s</a:t>
            </a:r>
          </a:p>
          <a:p>
            <a:r>
              <a:rPr lang="en-US" sz="1600" dirty="0"/>
              <a:t>You will be expected to wear Business Casual Attire once (I Corps Blue Book for Standard) </a:t>
            </a:r>
            <a:endParaRPr lang="en-US" sz="1600" dirty="0">
              <a:solidFill>
                <a:srgbClr val="FF0000"/>
              </a:solidFill>
            </a:endParaRPr>
          </a:p>
          <a:p>
            <a:r>
              <a:rPr lang="en-US" sz="1600" dirty="0"/>
              <a:t>You will graduate in ASU/AGSU Class A or </a:t>
            </a:r>
            <a:r>
              <a:rPr lang="en-US" sz="1600"/>
              <a:t>B variant</a:t>
            </a:r>
            <a:endParaRPr lang="en-US" sz="1600" dirty="0"/>
          </a:p>
          <a:p>
            <a:pPr marL="484882" lvl="1" indent="0">
              <a:buNone/>
            </a:pPr>
            <a:r>
              <a:rPr lang="en-US" sz="1600" dirty="0"/>
              <a:t>Exceptions must be approved by the BLC Branch Chief</a:t>
            </a:r>
          </a:p>
          <a:p>
            <a:r>
              <a:rPr lang="en-US" sz="1600" dirty="0"/>
              <a:t>Missed Time</a:t>
            </a:r>
          </a:p>
          <a:p>
            <a:pPr lvl="1"/>
            <a:r>
              <a:rPr lang="en-US" sz="1600" dirty="0"/>
              <a:t>No appointments or training will be scheduled during the course. Any missed class must be approved by the BLC Branch Chief.</a:t>
            </a:r>
          </a:p>
          <a:p>
            <a:pPr lvl="1"/>
            <a:r>
              <a:rPr lang="en-US" sz="1600" dirty="0"/>
              <a:t>While attending BLC, The NCOA is your primary place of duty</a:t>
            </a:r>
          </a:p>
          <a:p>
            <a:pPr lvl="2"/>
            <a:r>
              <a:rPr lang="en-US" sz="1600" dirty="0"/>
              <a:t>Units will NOT use Students for tasking or duty during this course</a:t>
            </a:r>
          </a:p>
          <a:p>
            <a:pPr lvl="1"/>
            <a:r>
              <a:rPr lang="en-US" sz="1600" dirty="0"/>
              <a:t>Unexcused absences will result in counseling and removal from Honors and possibly dismissal </a:t>
            </a:r>
          </a:p>
        </p:txBody>
      </p:sp>
    </p:spTree>
    <p:extLst>
      <p:ext uri="{BB962C8B-B14F-4D97-AF65-F5344CB8AC3E}">
        <p14:creationId xmlns:p14="http://schemas.microsoft.com/office/powerpoint/2010/main" val="279744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SOLDIER &amp; SPONSOR</a:t>
            </a:r>
            <a:br>
              <a:rPr lang="en-US" u="sng" dirty="0"/>
            </a:br>
            <a:r>
              <a:rPr lang="en-US" u="sng" dirty="0"/>
              <a:t>INFORMATION</a:t>
            </a:r>
          </a:p>
        </p:txBody>
      </p:sp>
      <p:sp>
        <p:nvSpPr>
          <p:cNvPr id="3" name="Content Placeholder 2"/>
          <p:cNvSpPr>
            <a:spLocks noGrp="1"/>
          </p:cNvSpPr>
          <p:nvPr>
            <p:ph idx="1"/>
          </p:nvPr>
        </p:nvSpPr>
        <p:spPr>
          <a:xfrm>
            <a:off x="1375360" y="1485217"/>
            <a:ext cx="10362261" cy="5288703"/>
          </a:xfrm>
        </p:spPr>
        <p:txBody>
          <a:bodyPr/>
          <a:lstStyle/>
          <a:p>
            <a:r>
              <a:rPr lang="en-US" sz="1600" dirty="0"/>
              <a:t>Bring ALL profiles to Day 0 (P2, P3, etc.)</a:t>
            </a:r>
          </a:p>
          <a:p>
            <a:endParaRPr lang="en-US" sz="1600" dirty="0"/>
          </a:p>
          <a:p>
            <a:r>
              <a:rPr lang="en-US" sz="1600" dirty="0"/>
              <a:t>Permanent Profiles</a:t>
            </a:r>
          </a:p>
          <a:p>
            <a:pPr lvl="1"/>
            <a:r>
              <a:rPr lang="en-US" sz="1600" dirty="0"/>
              <a:t>If you are on a permanent profile (P2), you will conduct the AFT IAW your profile limitations</a:t>
            </a:r>
          </a:p>
          <a:p>
            <a:pPr lvl="1"/>
            <a:r>
              <a:rPr lang="en-US" sz="1600" dirty="0"/>
              <a:t>If you are on a permanent profile (P3), profile must include a copy of your MOS Administrative Retention Review Board results</a:t>
            </a:r>
          </a:p>
          <a:p>
            <a:pPr lvl="1">
              <a:buFontTx/>
              <a:buChar char="-"/>
            </a:pPr>
            <a:r>
              <a:rPr lang="en-US" sz="1600" dirty="0"/>
              <a:t>Shaving Profiles, will have to also have ETP signed by O-5 IAW new Army Directive </a:t>
            </a:r>
          </a:p>
          <a:p>
            <a:pPr lvl="1">
              <a:buFontTx/>
              <a:buChar char="-"/>
            </a:pPr>
            <a:r>
              <a:rPr lang="en-US" sz="1600" dirty="0"/>
              <a:t>Must be updated with what AFT events CAN/CANNOT be taken</a:t>
            </a:r>
          </a:p>
          <a:p>
            <a:pPr marL="484882" lvl="1" indent="0">
              <a:buNone/>
            </a:pPr>
            <a:endParaRPr lang="en-US" sz="1600" dirty="0"/>
          </a:p>
          <a:p>
            <a:pPr marL="396875" lvl="1" indent="-342900">
              <a:buFont typeface="Arial" panose="020B0604020202020204" pitchFamily="34" charset="0"/>
              <a:buChar char="•"/>
            </a:pPr>
            <a:r>
              <a:rPr lang="en-US" sz="1600" dirty="0"/>
              <a:t>Temporary Profiles- </a:t>
            </a:r>
            <a:r>
              <a:rPr lang="en-US" sz="1600" dirty="0">
                <a:solidFill>
                  <a:srgbClr val="002060"/>
                </a:solidFill>
              </a:rPr>
              <a:t>Are Permitted </a:t>
            </a:r>
            <a:r>
              <a:rPr lang="en-US" sz="1600" dirty="0"/>
              <a:t>in the Course (if they meet the follow requirements)</a:t>
            </a:r>
          </a:p>
          <a:p>
            <a:pPr lvl="1"/>
            <a:r>
              <a:rPr lang="en-US" sz="1600" dirty="0"/>
              <a:t>Must meet all physical requirement of the course, to include any physical fitness graduation requirements. </a:t>
            </a:r>
          </a:p>
          <a:p>
            <a:pPr lvl="1"/>
            <a:r>
              <a:rPr lang="en-US" sz="1600" dirty="0"/>
              <a:t>They cannot have any recurring physical or operational therapies where the Soldier would miss training.</a:t>
            </a:r>
          </a:p>
          <a:p>
            <a:pPr lvl="1"/>
            <a:r>
              <a:rPr lang="en-US" sz="1600" dirty="0"/>
              <a:t>The Soldier's PCM must concur on the profile with the Soldier's ability to meet the physical requirements of the course.  </a:t>
            </a:r>
          </a:p>
          <a:p>
            <a:pPr lvl="1"/>
            <a:r>
              <a:rPr lang="en-US" sz="1600" dirty="0"/>
              <a:t>If you do not meet the requirements above submit the profile to I Corps Schools manager for removal from the course.</a:t>
            </a:r>
            <a:endParaRPr lang="en-US" sz="1800" dirty="0"/>
          </a:p>
        </p:txBody>
      </p:sp>
    </p:spTree>
    <p:extLst>
      <p:ext uri="{BB962C8B-B14F-4D97-AF65-F5344CB8AC3E}">
        <p14:creationId xmlns:p14="http://schemas.microsoft.com/office/powerpoint/2010/main" val="903733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SOLDIER &amp; SPONSOR</a:t>
            </a:r>
            <a:br>
              <a:rPr lang="en-US" u="sng" dirty="0"/>
            </a:br>
            <a:r>
              <a:rPr lang="en-US" u="sng" dirty="0"/>
              <a:t>INFORMATION</a:t>
            </a:r>
          </a:p>
        </p:txBody>
      </p:sp>
      <p:sp>
        <p:nvSpPr>
          <p:cNvPr id="3" name="Content Placeholder 2"/>
          <p:cNvSpPr>
            <a:spLocks noGrp="1"/>
          </p:cNvSpPr>
          <p:nvPr>
            <p:ph idx="1"/>
          </p:nvPr>
        </p:nvSpPr>
        <p:spPr>
          <a:xfrm>
            <a:off x="939844" y="1493838"/>
            <a:ext cx="10362261" cy="5001091"/>
          </a:xfrm>
        </p:spPr>
        <p:txBody>
          <a:bodyPr/>
          <a:lstStyle/>
          <a:p>
            <a:pPr>
              <a:buFont typeface="Arial" panose="020B0604020202020204" pitchFamily="34" charset="0"/>
              <a:buChar char="•"/>
            </a:pPr>
            <a:r>
              <a:rPr lang="en-US" sz="2000" dirty="0"/>
              <a:t>Postpartum</a:t>
            </a:r>
          </a:p>
          <a:p>
            <a:pPr lvl="1"/>
            <a:r>
              <a:rPr lang="en-US" sz="1600" dirty="0"/>
              <a:t>Let your SGL know on Fill Day </a:t>
            </a:r>
          </a:p>
          <a:p>
            <a:pPr lvl="2"/>
            <a:r>
              <a:rPr lang="en-US" sz="1400" dirty="0"/>
              <a:t>You are exempt from height and weight 365 days after the pregnancy ends</a:t>
            </a:r>
          </a:p>
          <a:p>
            <a:pPr lvl="2"/>
            <a:r>
              <a:rPr lang="en-US" sz="1400" dirty="0"/>
              <a:t>You are required to take an AFT</a:t>
            </a:r>
          </a:p>
          <a:p>
            <a:pPr lvl="1"/>
            <a:r>
              <a:rPr lang="en-US" sz="1600" dirty="0"/>
              <a:t>Must provide “Volunteering to Attend Basic Leader Course (BLC) While in a Postpartum Status” Memo.  Please send that memo to Training Support Branch NCOIC prior to Fill Day. </a:t>
            </a:r>
            <a:r>
              <a:rPr lang="en-US" sz="1600" dirty="0">
                <a:solidFill>
                  <a:srgbClr val="FF0000"/>
                </a:solidFill>
              </a:rPr>
              <a:t>Failure to provide memo at 0600 on fill day will result in a denied enrollment.</a:t>
            </a:r>
          </a:p>
          <a:p>
            <a:pPr lvl="1"/>
            <a:r>
              <a:rPr lang="en-US" sz="1600" dirty="0"/>
              <a:t>The Academy WILL accommodate breast feeding/pumping– Let your SGL know on Fill Day </a:t>
            </a:r>
          </a:p>
          <a:p>
            <a:r>
              <a:rPr lang="en-US" sz="2000" dirty="0"/>
              <a:t>Packing List</a:t>
            </a:r>
          </a:p>
          <a:p>
            <a:pPr lvl="1"/>
            <a:r>
              <a:rPr lang="en-US" sz="1600" dirty="0"/>
              <a:t>Layout/Inspection will be on Fill Day </a:t>
            </a:r>
          </a:p>
          <a:p>
            <a:pPr lvl="1"/>
            <a:r>
              <a:rPr lang="en-US" sz="1600" dirty="0"/>
              <a:t>Army issued gear only!!</a:t>
            </a:r>
          </a:p>
          <a:p>
            <a:pPr lvl="1"/>
            <a:r>
              <a:rPr lang="en-US" sz="1600" dirty="0"/>
              <a:t>If you do not have what is on the packing list due to JRTC, NTC, PCS etc.,  Your Company CDR signs a memo requesting a temporary second issue from CIF.  CIF will issue you the required items for BLC.  You will return the items to CIF when you graduate.  If CIF does not have something in stock, get paperwork from CIF and provide that during the layout</a:t>
            </a:r>
          </a:p>
          <a:p>
            <a:pPr marL="484882" lvl="1" indent="0">
              <a:buNone/>
            </a:pPr>
            <a:endParaRPr lang="en-US" sz="1800" dirty="0"/>
          </a:p>
        </p:txBody>
      </p:sp>
    </p:spTree>
    <p:extLst>
      <p:ext uri="{BB962C8B-B14F-4D97-AF65-F5344CB8AC3E}">
        <p14:creationId xmlns:p14="http://schemas.microsoft.com/office/powerpoint/2010/main" val="4266439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SOLDIER &amp; SPONSOR</a:t>
            </a:r>
            <a:br>
              <a:rPr lang="en-US" u="sng" dirty="0"/>
            </a:br>
            <a:r>
              <a:rPr lang="en-US" u="sng" dirty="0"/>
              <a:t>INFORMATION</a:t>
            </a:r>
          </a:p>
        </p:txBody>
      </p:sp>
      <p:sp>
        <p:nvSpPr>
          <p:cNvPr id="3" name="Content Placeholder 2"/>
          <p:cNvSpPr>
            <a:spLocks noGrp="1"/>
          </p:cNvSpPr>
          <p:nvPr>
            <p:ph idx="1"/>
          </p:nvPr>
        </p:nvSpPr>
        <p:spPr>
          <a:xfrm>
            <a:off x="1232807" y="1706902"/>
            <a:ext cx="10362261" cy="5001091"/>
          </a:xfrm>
        </p:spPr>
        <p:txBody>
          <a:bodyPr/>
          <a:lstStyle/>
          <a:p>
            <a:pPr>
              <a:buFont typeface="Arial" panose="020B0604020202020204" pitchFamily="34" charset="0"/>
              <a:buChar char="•"/>
            </a:pPr>
            <a:r>
              <a:rPr lang="en-US" sz="2000"/>
              <a:t>Failure to </a:t>
            </a:r>
            <a:r>
              <a:rPr lang="en-US" sz="2000" dirty="0"/>
              <a:t>have computer and A365 access on </a:t>
            </a:r>
            <a:r>
              <a:rPr lang="en-US" sz="2000" dirty="0">
                <a:solidFill>
                  <a:srgbClr val="FF0000"/>
                </a:solidFill>
              </a:rPr>
              <a:t>Training Day</a:t>
            </a:r>
            <a:r>
              <a:rPr lang="en-US" sz="2000" dirty="0"/>
              <a:t> </a:t>
            </a:r>
            <a:r>
              <a:rPr lang="en-US" sz="2000" dirty="0">
                <a:solidFill>
                  <a:srgbClr val="FF0000"/>
                </a:solidFill>
              </a:rPr>
              <a:t>3, </a:t>
            </a:r>
            <a:r>
              <a:rPr lang="en-US" sz="2000" dirty="0"/>
              <a:t>will result in being released from the course.</a:t>
            </a:r>
          </a:p>
          <a:p>
            <a:pPr>
              <a:buFont typeface="Arial" panose="020B0604020202020204" pitchFamily="34" charset="0"/>
              <a:buChar char="•"/>
            </a:pPr>
            <a:endParaRPr lang="en-US" sz="2000" dirty="0"/>
          </a:p>
          <a:p>
            <a:pPr>
              <a:buFont typeface="Arial" panose="020B0604020202020204" pitchFamily="34" charset="0"/>
              <a:buChar char="•"/>
            </a:pPr>
            <a:r>
              <a:rPr lang="en-US" sz="2000" dirty="0"/>
              <a:t>Failure to have a completed enrollment packet by 0900 on </a:t>
            </a:r>
            <a:r>
              <a:rPr lang="en-US" sz="2000" dirty="0">
                <a:solidFill>
                  <a:srgbClr val="FF0000"/>
                </a:solidFill>
              </a:rPr>
              <a:t>Training Day</a:t>
            </a:r>
            <a:r>
              <a:rPr lang="en-US" sz="2000" dirty="0"/>
              <a:t> </a:t>
            </a:r>
            <a:r>
              <a:rPr lang="en-US" sz="2000" dirty="0">
                <a:solidFill>
                  <a:srgbClr val="FF0000"/>
                </a:solidFill>
              </a:rPr>
              <a:t>3, </a:t>
            </a:r>
            <a:r>
              <a:rPr lang="en-US" sz="2000" dirty="0"/>
              <a:t>will result in being released from the course.</a:t>
            </a:r>
          </a:p>
          <a:p>
            <a:pPr>
              <a:buFont typeface="Arial" panose="020B0604020202020204" pitchFamily="34" charset="0"/>
              <a:buChar char="•"/>
            </a:pPr>
            <a:endParaRPr lang="en-US" sz="2000" dirty="0"/>
          </a:p>
          <a:p>
            <a:pPr>
              <a:buFont typeface="Arial" panose="020B0604020202020204" pitchFamily="34" charset="0"/>
              <a:buChar char="•"/>
            </a:pPr>
            <a:r>
              <a:rPr lang="en-US" sz="2000" dirty="0"/>
              <a:t>Failure to have all items on the packing list by 0900 on </a:t>
            </a:r>
            <a:r>
              <a:rPr lang="en-US" sz="2000" dirty="0">
                <a:solidFill>
                  <a:srgbClr val="FF0000"/>
                </a:solidFill>
              </a:rPr>
              <a:t>Training Day 3, </a:t>
            </a:r>
            <a:r>
              <a:rPr lang="en-US" sz="2000" dirty="0"/>
              <a:t>will result in being released from the course.</a:t>
            </a:r>
          </a:p>
          <a:p>
            <a:pPr>
              <a:buFont typeface="Arial" panose="020B0604020202020204" pitchFamily="34" charset="0"/>
              <a:buChar char="•"/>
            </a:pPr>
            <a:endParaRPr lang="en-US" sz="2000" dirty="0"/>
          </a:p>
          <a:p>
            <a:pPr>
              <a:buFont typeface="Arial" panose="020B0604020202020204" pitchFamily="34" charset="0"/>
              <a:buChar char="•"/>
            </a:pPr>
            <a:r>
              <a:rPr lang="en-US" sz="2000" dirty="0"/>
              <a:t>Students will be required to communicate any deficiencies to their sponsors.  Sponsors are responsible for ensuring their student has all required documentation and gear. Students </a:t>
            </a:r>
            <a:r>
              <a:rPr lang="en-US" sz="2000" dirty="0">
                <a:solidFill>
                  <a:srgbClr val="FF0000"/>
                </a:solidFill>
              </a:rPr>
              <a:t>WILL NOT </a:t>
            </a:r>
            <a:r>
              <a:rPr lang="en-US" sz="2000" dirty="0"/>
              <a:t>be allowed to miss any class to correct deficiencies.</a:t>
            </a:r>
          </a:p>
          <a:p>
            <a:pPr>
              <a:buFont typeface="Arial" panose="020B0604020202020204" pitchFamily="34" charset="0"/>
              <a:buChar char="•"/>
            </a:pPr>
            <a:endParaRPr lang="en-US" sz="2000" dirty="0"/>
          </a:p>
          <a:p>
            <a:pPr>
              <a:buFont typeface="Arial" panose="020B0604020202020204" pitchFamily="34" charset="0"/>
              <a:buChar char="•"/>
            </a:pPr>
            <a:endParaRPr lang="en-US" sz="1600" dirty="0"/>
          </a:p>
          <a:p>
            <a:pPr marL="484882" lvl="1" indent="0">
              <a:buNone/>
            </a:pPr>
            <a:endParaRPr lang="en-US" sz="1800" dirty="0"/>
          </a:p>
        </p:txBody>
      </p:sp>
    </p:spTree>
    <p:extLst>
      <p:ext uri="{BB962C8B-B14F-4D97-AF65-F5344CB8AC3E}">
        <p14:creationId xmlns:p14="http://schemas.microsoft.com/office/powerpoint/2010/main" val="632643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GRADUATION REQUIREMENTS</a:t>
            </a:r>
          </a:p>
        </p:txBody>
      </p:sp>
      <p:sp>
        <p:nvSpPr>
          <p:cNvPr id="3" name="Content Placeholder 2"/>
          <p:cNvSpPr>
            <a:spLocks noGrp="1"/>
          </p:cNvSpPr>
          <p:nvPr>
            <p:ph idx="1"/>
          </p:nvPr>
        </p:nvSpPr>
        <p:spPr>
          <a:xfrm>
            <a:off x="905246" y="1493838"/>
            <a:ext cx="10570474" cy="4114800"/>
          </a:xfrm>
        </p:spPr>
        <p:txBody>
          <a:bodyPr/>
          <a:lstStyle/>
          <a:p>
            <a:pPr marL="0" indent="0">
              <a:buNone/>
            </a:pPr>
            <a:r>
              <a:rPr lang="en-US" sz="2000" u="sng" dirty="0"/>
              <a:t>GPA PRODUCING EVENTS</a:t>
            </a:r>
          </a:p>
          <a:p>
            <a:pPr marL="0" indent="0">
              <a:buNone/>
            </a:pPr>
            <a:endParaRPr lang="en-US" sz="2000" u="sng" dirty="0"/>
          </a:p>
          <a:p>
            <a:r>
              <a:rPr lang="en-US" sz="2000" dirty="0"/>
              <a:t>PRT</a:t>
            </a:r>
          </a:p>
          <a:p>
            <a:r>
              <a:rPr lang="en-US" sz="2000" dirty="0"/>
              <a:t>Drill &amp; Ceremonies</a:t>
            </a:r>
          </a:p>
          <a:p>
            <a:r>
              <a:rPr lang="en-US" sz="2000" dirty="0"/>
              <a:t>Informative Essay</a:t>
            </a:r>
          </a:p>
          <a:p>
            <a:r>
              <a:rPr lang="en-US" sz="2000" dirty="0"/>
              <a:t>Compare and Contrast Essay</a:t>
            </a:r>
          </a:p>
          <a:p>
            <a:r>
              <a:rPr lang="en-US" sz="2000" dirty="0"/>
              <a:t>Public Speaking</a:t>
            </a:r>
          </a:p>
          <a:p>
            <a:r>
              <a:rPr lang="en-US" sz="2000" dirty="0"/>
              <a:t>Conduct Individual Training</a:t>
            </a:r>
          </a:p>
          <a:p>
            <a:pPr marL="0" indent="0">
              <a:buNone/>
            </a:pPr>
            <a:endParaRPr lang="en-US" sz="2000" dirty="0"/>
          </a:p>
          <a:p>
            <a:pPr marL="0" indent="0">
              <a:buNone/>
            </a:pPr>
            <a:r>
              <a:rPr lang="en-US" sz="2000" u="sng" dirty="0"/>
              <a:t>NON-GPA REQUIREMENTS</a:t>
            </a:r>
          </a:p>
          <a:p>
            <a:r>
              <a:rPr lang="en-US" sz="2000" dirty="0"/>
              <a:t>PASS THE AFT</a:t>
            </a:r>
          </a:p>
          <a:p>
            <a:r>
              <a:rPr lang="en-US" sz="2000" dirty="0"/>
              <a:t>MEET HEIGHT AND WEIGHT REQUIREMENTS</a:t>
            </a:r>
          </a:p>
          <a:p>
            <a:pPr marL="0" indent="0">
              <a:buNone/>
            </a:pPr>
            <a:endParaRPr lang="en-US" sz="2000" dirty="0"/>
          </a:p>
          <a:p>
            <a:endParaRPr lang="en-US" sz="2000" dirty="0"/>
          </a:p>
          <a:p>
            <a:endParaRPr lang="en-US" sz="2000" dirty="0"/>
          </a:p>
          <a:p>
            <a:pPr marL="0" indent="0">
              <a:buNone/>
            </a:pPr>
            <a:endParaRPr lang="en-US" sz="1600" dirty="0"/>
          </a:p>
        </p:txBody>
      </p:sp>
    </p:spTree>
    <p:extLst>
      <p:ext uri="{BB962C8B-B14F-4D97-AF65-F5344CB8AC3E}">
        <p14:creationId xmlns:p14="http://schemas.microsoft.com/office/powerpoint/2010/main" val="544304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I Corps Standard Forma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I Corps Standard Format">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I Corps Standard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 Corps Standard 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 Corps Standard 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 Corps Standard 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 Corps Standard 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 Corps Standard 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 Corps Standard 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A38E1D8A46E5489222ECDFBCBE4C25" ma:contentTypeVersion="18" ma:contentTypeDescription="Create a new document." ma:contentTypeScope="" ma:versionID="69c39778c3bf8679d1c69cdd91469a04">
  <xsd:schema xmlns:xsd="http://www.w3.org/2001/XMLSchema" xmlns:xs="http://www.w3.org/2001/XMLSchema" xmlns:p="http://schemas.microsoft.com/office/2006/metadata/properties" xmlns:ns1="http://schemas.microsoft.com/sharepoint/v3" xmlns:ns2="1e5c610d-6dd1-43e9-8f33-85b25672b553" xmlns:ns3="73f24278-0b78-4cac-88da-d951fc8f9410" targetNamespace="http://schemas.microsoft.com/office/2006/metadata/properties" ma:root="true" ma:fieldsID="41ac6632737c55e857b407feabca4628" ns1:_="" ns2:_="" ns3:_="">
    <xsd:import namespace="http://schemas.microsoft.com/sharepoint/v3"/>
    <xsd:import namespace="1e5c610d-6dd1-43e9-8f33-85b25672b553"/>
    <xsd:import namespace="73f24278-0b78-4cac-88da-d951fc8f94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5c610d-6dd1-43e9-8f33-85b25672b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24278-0b78-4cac-88da-d951fc8f94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1708b17-a7e1-47f4-8483-bf261d6947cf}" ma:internalName="TaxCatchAll" ma:showField="CatchAllData" ma:web="73f24278-0b78-4cac-88da-d951fc8f94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e5c610d-6dd1-43e9-8f33-85b25672b553">
      <Terms xmlns="http://schemas.microsoft.com/office/infopath/2007/PartnerControls"/>
    </lcf76f155ced4ddcb4097134ff3c332f>
    <TaxCatchAll xmlns="73f24278-0b78-4cac-88da-d951fc8f9410"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1EB8CA5-50AF-4988-91C0-BF7118AB3C56}">
  <ds:schemaRefs>
    <ds:schemaRef ds:uri="http://schemas.microsoft.com/sharepoint/v3/contenttype/forms"/>
  </ds:schemaRefs>
</ds:datastoreItem>
</file>

<file path=customXml/itemProps2.xml><?xml version="1.0" encoding="utf-8"?>
<ds:datastoreItem xmlns:ds="http://schemas.openxmlformats.org/officeDocument/2006/customXml" ds:itemID="{D5922FA3-2036-495F-B2E2-A64C0E03F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5c610d-6dd1-43e9-8f33-85b25672b553"/>
    <ds:schemaRef ds:uri="73f24278-0b78-4cac-88da-d951fc8f94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B4B15F-634E-4866-8B26-E7B5AB37E99B}">
  <ds:schemaRef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documentManagement/types"/>
    <ds:schemaRef ds:uri="e0ae3a47-3101-4eeb-8b1e-b093e3bf8f5c"/>
    <ds:schemaRef ds:uri="cceb290e-0e7d-4f6d-9930-b021921b2f63"/>
    <ds:schemaRef ds:uri="http://schemas.microsoft.com/office/2006/metadata/properties"/>
    <ds:schemaRef ds:uri="http://purl.org/dc/terms/"/>
    <ds:schemaRef ds:uri="http://schemas.microsoft.com/sharepoint/v3"/>
    <ds:schemaRef ds:uri="1e5c610d-6dd1-43e9-8f33-85b25672b553"/>
    <ds:schemaRef ds:uri="73f24278-0b78-4cac-88da-d951fc8f9410"/>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8210</TotalTime>
  <Words>1156</Words>
  <Application>Microsoft Office PowerPoint</Application>
  <PresentationFormat>Widescreen</PresentationFormat>
  <Paragraphs>127</Paragraphs>
  <Slides>13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Bookman Old Style</vt:lpstr>
      <vt:lpstr>Calibri</vt:lpstr>
      <vt:lpstr>I Corps Standard Format</vt:lpstr>
      <vt:lpstr>Worksheet</vt:lpstr>
      <vt:lpstr>PowerPoint Presentation</vt:lpstr>
      <vt:lpstr>AGENDA</vt:lpstr>
      <vt:lpstr>FILL DAY REPORTING</vt:lpstr>
      <vt:lpstr>AFT/Height and Weight</vt:lpstr>
      <vt:lpstr>SOLDIER &amp; SPONSOR INFORMATION</vt:lpstr>
      <vt:lpstr>SOLDIER &amp; SPONSOR INFORMATION</vt:lpstr>
      <vt:lpstr>SOLDIER &amp; SPONSOR INFORMATION</vt:lpstr>
      <vt:lpstr>SOLDIER &amp; SPONSOR INFORMATION</vt:lpstr>
      <vt:lpstr>GRADUATION REQUIREMENTS</vt:lpstr>
      <vt:lpstr>PowerPoint Presentation</vt:lpstr>
      <vt:lpstr>NCOA LAYOUT</vt:lpstr>
      <vt:lpstr>HOW TO REACH US</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Fadeyi, Olufolahan J. MIL</dc:creator>
  <cp:lastModifiedBy>Lainez, Jonathan H  MIL</cp:lastModifiedBy>
  <cp:revision>188</cp:revision>
  <dcterms:created xsi:type="dcterms:W3CDTF">2021-10-18T20:27:58Z</dcterms:created>
  <dcterms:modified xsi:type="dcterms:W3CDTF">2025-09-11T16:29:33Z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0x010100F4A38E1D8A46E5489222ECDFBCBE4C25</vt:lpwstr>
  </property>
</Properties>
</file>