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44BD1-ACDF-4ECF-9B60-E32A3292C7E3}"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242598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44BD1-ACDF-4ECF-9B60-E32A3292C7E3}"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33170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44BD1-ACDF-4ECF-9B60-E32A3292C7E3}"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30163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44BD1-ACDF-4ECF-9B60-E32A3292C7E3}"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134461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44BD1-ACDF-4ECF-9B60-E32A3292C7E3}"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155491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44BD1-ACDF-4ECF-9B60-E32A3292C7E3}"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51384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44BD1-ACDF-4ECF-9B60-E32A3292C7E3}"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37464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44BD1-ACDF-4ECF-9B60-E32A3292C7E3}"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34272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44BD1-ACDF-4ECF-9B60-E32A3292C7E3}"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9531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544BD1-ACDF-4ECF-9B60-E32A3292C7E3}"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252475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544BD1-ACDF-4ECF-9B60-E32A3292C7E3}"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0DD57-701D-49B8-9AF1-0192E8C77042}" type="slidenum">
              <a:rPr lang="en-US" smtClean="0"/>
              <a:t>‹#›</a:t>
            </a:fld>
            <a:endParaRPr lang="en-US"/>
          </a:p>
        </p:txBody>
      </p:sp>
    </p:spTree>
    <p:extLst>
      <p:ext uri="{BB962C8B-B14F-4D97-AF65-F5344CB8AC3E}">
        <p14:creationId xmlns:p14="http://schemas.microsoft.com/office/powerpoint/2010/main" val="85433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44BD1-ACDF-4ECF-9B60-E32A3292C7E3}" type="datetimeFigureOut">
              <a:rPr lang="en-US" smtClean="0"/>
              <a:t>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0DD57-701D-49B8-9AF1-0192E8C77042}" type="slidenum">
              <a:rPr lang="en-US" smtClean="0"/>
              <a:t>‹#›</a:t>
            </a:fld>
            <a:endParaRPr lang="en-US"/>
          </a:p>
        </p:txBody>
      </p:sp>
    </p:spTree>
    <p:extLst>
      <p:ext uri="{BB962C8B-B14F-4D97-AF65-F5344CB8AC3E}">
        <p14:creationId xmlns:p14="http://schemas.microsoft.com/office/powerpoint/2010/main" val="167709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753533"/>
            <a:ext cx="11717866" cy="5084764"/>
          </a:xfrm>
        </p:spPr>
        <p:txBody>
          <a:bodyPr>
            <a:normAutofit fontScale="85000" lnSpcReduction="20000"/>
          </a:bodyPr>
          <a:lstStyle/>
          <a:p>
            <a:pPr marL="0" indent="0" algn="ctr">
              <a:buNone/>
            </a:pPr>
            <a:endParaRPr lang="en-US" sz="6600" b="1" dirty="0" smtClean="0">
              <a:solidFill>
                <a:schemeClr val="bg1"/>
              </a:solidFill>
            </a:endParaRPr>
          </a:p>
          <a:p>
            <a:pPr marL="0" indent="0" algn="ctr">
              <a:buNone/>
            </a:pPr>
            <a:r>
              <a:rPr lang="en-US" sz="6600" b="1" dirty="0" smtClean="0">
                <a:solidFill>
                  <a:schemeClr val="bg1"/>
                </a:solidFill>
              </a:rPr>
              <a:t>MODERN </a:t>
            </a:r>
          </a:p>
          <a:p>
            <a:pPr marL="0" indent="0" algn="ctr">
              <a:buNone/>
            </a:pPr>
            <a:r>
              <a:rPr lang="en-US" sz="7700" b="1" dirty="0" smtClean="0">
                <a:solidFill>
                  <a:schemeClr val="bg1"/>
                </a:solidFill>
              </a:rPr>
              <a:t>VOLUNTEER MANAGEMENT</a:t>
            </a:r>
          </a:p>
          <a:p>
            <a:pPr marL="0" indent="0" algn="ctr">
              <a:buNone/>
            </a:pPr>
            <a:r>
              <a:rPr lang="en-US" sz="7700" b="1" dirty="0" smtClean="0">
                <a:solidFill>
                  <a:schemeClr val="bg1"/>
                </a:solidFill>
              </a:rPr>
              <a:t> INFORMATION SYSTEM</a:t>
            </a:r>
          </a:p>
          <a:p>
            <a:pPr marL="0" indent="0" algn="ctr">
              <a:buNone/>
            </a:pPr>
            <a:r>
              <a:rPr lang="en-US" sz="10300" b="1" dirty="0" smtClean="0">
                <a:solidFill>
                  <a:schemeClr val="bg1"/>
                </a:solidFill>
              </a:rPr>
              <a:t>(VMIS)</a:t>
            </a:r>
          </a:p>
          <a:p>
            <a:pPr marL="0" indent="0" algn="ctr">
              <a:buNone/>
            </a:pPr>
            <a:r>
              <a:rPr lang="en-US" sz="6600" b="1" dirty="0" smtClean="0">
                <a:solidFill>
                  <a:schemeClr val="bg1"/>
                </a:solidFill>
              </a:rPr>
              <a:t>FOR VOLUNTEERS</a:t>
            </a:r>
          </a:p>
        </p:txBody>
      </p:sp>
    </p:spTree>
    <p:extLst>
      <p:ext uri="{BB962C8B-B14F-4D97-AF65-F5344CB8AC3E}">
        <p14:creationId xmlns:p14="http://schemas.microsoft.com/office/powerpoint/2010/main" val="27804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7050" y="769441"/>
            <a:ext cx="11115130" cy="4577259"/>
          </a:xfrm>
          <a:prstGeom prst="rect">
            <a:avLst/>
          </a:prstGeom>
        </p:spPr>
      </p:pic>
      <p:sp>
        <p:nvSpPr>
          <p:cNvPr id="3" name="TextBox 2"/>
          <p:cNvSpPr txBox="1"/>
          <p:nvPr/>
        </p:nvSpPr>
        <p:spPr>
          <a:xfrm>
            <a:off x="1003300" y="0"/>
            <a:ext cx="9690100" cy="769441"/>
          </a:xfrm>
          <a:prstGeom prst="rect">
            <a:avLst/>
          </a:prstGeom>
          <a:noFill/>
        </p:spPr>
        <p:txBody>
          <a:bodyPr wrap="square" rtlCol="0">
            <a:spAutoFit/>
          </a:bodyPr>
          <a:lstStyle/>
          <a:p>
            <a:pPr algn="ctr"/>
            <a:r>
              <a:rPr lang="en-US" sz="4400" b="1" dirty="0" smtClean="0">
                <a:solidFill>
                  <a:schemeClr val="bg1"/>
                </a:solidFill>
              </a:rPr>
              <a:t>ENTER RECORDS</a:t>
            </a:r>
            <a:endParaRPr lang="en-US" sz="4400" b="1" dirty="0">
              <a:solidFill>
                <a:schemeClr val="bg1"/>
              </a:solidFill>
            </a:endParaRPr>
          </a:p>
        </p:txBody>
      </p:sp>
      <p:sp>
        <p:nvSpPr>
          <p:cNvPr id="4" name="TextBox 3"/>
          <p:cNvSpPr txBox="1"/>
          <p:nvPr/>
        </p:nvSpPr>
        <p:spPr>
          <a:xfrm>
            <a:off x="482600" y="5469810"/>
            <a:ext cx="11264900" cy="13542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The </a:t>
            </a:r>
            <a:r>
              <a:rPr lang="en-US" b="1" dirty="0" smtClean="0">
                <a:solidFill>
                  <a:schemeClr val="bg1"/>
                </a:solidFill>
              </a:rPr>
              <a:t>Records </a:t>
            </a:r>
            <a:r>
              <a:rPr lang="en-US" dirty="0" smtClean="0">
                <a:solidFill>
                  <a:schemeClr val="bg1"/>
                </a:solidFill>
              </a:rPr>
              <a:t>page allows a user to document any awards received, trainings or orientations they have completed, as well as the certification status for any of these items. </a:t>
            </a:r>
          </a:p>
          <a:p>
            <a:pPr marL="285750" indent="-285750">
              <a:buFont typeface="Wingdings" panose="05000000000000000000" pitchFamily="2" charset="2"/>
              <a:buChar char="Ø"/>
            </a:pPr>
            <a:endParaRPr lang="en-US" sz="1000"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Documents may be uploaded by your OPOC or AVC, however items stored are for AVC purposes.  Please keep copies of all of your documents for your personal record keeping.</a:t>
            </a:r>
            <a:endParaRPr lang="en-US" dirty="0">
              <a:solidFill>
                <a:schemeClr val="bg1"/>
              </a:solidFill>
            </a:endParaRPr>
          </a:p>
        </p:txBody>
      </p:sp>
      <p:sp>
        <p:nvSpPr>
          <p:cNvPr id="5" name="Right Arrow 4"/>
          <p:cNvSpPr/>
          <p:nvPr/>
        </p:nvSpPr>
        <p:spPr>
          <a:xfrm rot="5400000">
            <a:off x="862816" y="2641011"/>
            <a:ext cx="1217186" cy="4790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flipV="1">
            <a:off x="11169650" y="769441"/>
            <a:ext cx="567743" cy="259259"/>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02"/>
          <a:stretch/>
        </p:blipFill>
        <p:spPr>
          <a:xfrm>
            <a:off x="551813" y="984612"/>
            <a:ext cx="10903587" cy="4875389"/>
          </a:xfrm>
          <a:prstGeom prst="rect">
            <a:avLst/>
          </a:prstGeom>
        </p:spPr>
      </p:pic>
      <p:sp>
        <p:nvSpPr>
          <p:cNvPr id="3" name="TextBox 2"/>
          <p:cNvSpPr txBox="1"/>
          <p:nvPr/>
        </p:nvSpPr>
        <p:spPr>
          <a:xfrm>
            <a:off x="953589" y="91440"/>
            <a:ext cx="9849394" cy="769441"/>
          </a:xfrm>
          <a:prstGeom prst="rect">
            <a:avLst/>
          </a:prstGeom>
          <a:noFill/>
        </p:spPr>
        <p:txBody>
          <a:bodyPr wrap="square" rtlCol="0">
            <a:spAutoFit/>
          </a:bodyPr>
          <a:lstStyle/>
          <a:p>
            <a:pPr algn="ctr"/>
            <a:r>
              <a:rPr lang="en-US" sz="4400" b="1" dirty="0" smtClean="0">
                <a:solidFill>
                  <a:schemeClr val="bg1"/>
                </a:solidFill>
              </a:rPr>
              <a:t>ADD AWARD/TRAINING/ORIENTATION</a:t>
            </a:r>
            <a:endParaRPr lang="en-US" sz="4400" b="1" dirty="0">
              <a:solidFill>
                <a:schemeClr val="bg1"/>
              </a:solidFill>
            </a:endParaRPr>
          </a:p>
        </p:txBody>
      </p:sp>
      <p:sp>
        <p:nvSpPr>
          <p:cNvPr id="4" name="Right Arrow 3"/>
          <p:cNvSpPr/>
          <p:nvPr/>
        </p:nvSpPr>
        <p:spPr>
          <a:xfrm>
            <a:off x="1985554" y="2758415"/>
            <a:ext cx="1439923" cy="6638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1366500" y="2777890"/>
            <a:ext cx="580442" cy="2260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flipV="1">
            <a:off x="10887657" y="1076344"/>
            <a:ext cx="567743" cy="16825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98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00" y="921841"/>
            <a:ext cx="11557000" cy="4793159"/>
          </a:xfrm>
          <a:prstGeom prst="rect">
            <a:avLst/>
          </a:prstGeom>
        </p:spPr>
      </p:pic>
      <p:sp>
        <p:nvSpPr>
          <p:cNvPr id="3" name="Right Arrow 2"/>
          <p:cNvSpPr/>
          <p:nvPr/>
        </p:nvSpPr>
        <p:spPr>
          <a:xfrm rot="5400000">
            <a:off x="678759" y="3568114"/>
            <a:ext cx="1217186" cy="4790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25033" y="241300"/>
            <a:ext cx="8585200" cy="769441"/>
          </a:xfrm>
          <a:prstGeom prst="rect">
            <a:avLst/>
          </a:prstGeom>
          <a:noFill/>
        </p:spPr>
        <p:txBody>
          <a:bodyPr wrap="square" rtlCol="0">
            <a:spAutoFit/>
          </a:bodyPr>
          <a:lstStyle/>
          <a:p>
            <a:pPr algn="ctr"/>
            <a:r>
              <a:rPr lang="en-US" sz="4400" b="1" dirty="0" smtClean="0">
                <a:solidFill>
                  <a:schemeClr val="bg1"/>
                </a:solidFill>
              </a:rPr>
              <a:t>SERVICE HISTORY</a:t>
            </a:r>
            <a:endParaRPr lang="en-US" sz="4400" b="1" dirty="0">
              <a:solidFill>
                <a:schemeClr val="bg1"/>
              </a:solidFill>
            </a:endParaRPr>
          </a:p>
        </p:txBody>
      </p:sp>
      <p:sp>
        <p:nvSpPr>
          <p:cNvPr id="5" name="Right Arrow 4"/>
          <p:cNvSpPr/>
          <p:nvPr/>
        </p:nvSpPr>
        <p:spPr>
          <a:xfrm rot="10800000" flipV="1">
            <a:off x="2746955" y="3961408"/>
            <a:ext cx="1177343" cy="22582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V="1">
            <a:off x="3610557" y="1695647"/>
            <a:ext cx="1177343" cy="203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7500" y="5718061"/>
            <a:ext cx="11557000" cy="107721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The </a:t>
            </a:r>
            <a:r>
              <a:rPr lang="en-US" b="1" dirty="0" smtClean="0">
                <a:solidFill>
                  <a:schemeClr val="bg1"/>
                </a:solidFill>
              </a:rPr>
              <a:t>Service History </a:t>
            </a:r>
            <a:r>
              <a:rPr lang="en-US" dirty="0" smtClean="0">
                <a:solidFill>
                  <a:schemeClr val="bg1"/>
                </a:solidFill>
              </a:rPr>
              <a:t>page provides a summary of your volunteer hours broken down by position (AVC/Non-AVC) and a total number of annual certified hours. </a:t>
            </a:r>
          </a:p>
          <a:p>
            <a:endParaRPr lang="en-US" sz="1000" dirty="0">
              <a:solidFill>
                <a:schemeClr val="bg1"/>
              </a:solidFill>
            </a:endParaRPr>
          </a:p>
          <a:p>
            <a:pPr marL="285750" indent="-285750">
              <a:buFont typeface="Wingdings" panose="05000000000000000000" pitchFamily="2" charset="2"/>
              <a:buChar char="Ø"/>
            </a:pPr>
            <a:r>
              <a:rPr lang="en-US" dirty="0" smtClean="0">
                <a:solidFill>
                  <a:schemeClr val="bg1"/>
                </a:solidFill>
              </a:rPr>
              <a:t>You can also download copies of the DA 4713 (Daily Time Record) and DA 4162 (Service History Record) from this page.</a:t>
            </a:r>
            <a:endParaRPr lang="en-US" dirty="0">
              <a:solidFill>
                <a:schemeClr val="bg1"/>
              </a:solidFill>
            </a:endParaRPr>
          </a:p>
        </p:txBody>
      </p:sp>
      <p:sp>
        <p:nvSpPr>
          <p:cNvPr id="10" name="Right Arrow 9"/>
          <p:cNvSpPr/>
          <p:nvPr/>
        </p:nvSpPr>
        <p:spPr>
          <a:xfrm rot="5400000" flipV="1">
            <a:off x="10130315" y="4990024"/>
            <a:ext cx="513172" cy="2359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flipV="1">
            <a:off x="11075484" y="4990023"/>
            <a:ext cx="513172" cy="2359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flipV="1">
            <a:off x="11377506" y="1010741"/>
            <a:ext cx="567743" cy="16825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12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86" y="1234168"/>
            <a:ext cx="11541028" cy="5209996"/>
          </a:xfrm>
          <a:prstGeom prst="rect">
            <a:avLst/>
          </a:prstGeom>
        </p:spPr>
      </p:pic>
      <p:sp>
        <p:nvSpPr>
          <p:cNvPr id="3" name="Right Arrow 2"/>
          <p:cNvSpPr/>
          <p:nvPr/>
        </p:nvSpPr>
        <p:spPr>
          <a:xfrm rot="5400000">
            <a:off x="983559" y="5142915"/>
            <a:ext cx="1217186" cy="4790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241300"/>
            <a:ext cx="10388600" cy="769441"/>
          </a:xfrm>
          <a:prstGeom prst="rect">
            <a:avLst/>
          </a:prstGeom>
          <a:noFill/>
        </p:spPr>
        <p:txBody>
          <a:bodyPr wrap="square" rtlCol="0">
            <a:spAutoFit/>
          </a:bodyPr>
          <a:lstStyle/>
          <a:p>
            <a:pPr algn="ctr"/>
            <a:r>
              <a:rPr lang="en-US" sz="4400" b="1" dirty="0" smtClean="0">
                <a:solidFill>
                  <a:schemeClr val="bg1"/>
                </a:solidFill>
              </a:rPr>
              <a:t>AVCC LOCATOR</a:t>
            </a:r>
            <a:endParaRPr lang="en-US" sz="4400" b="1" dirty="0">
              <a:solidFill>
                <a:schemeClr val="bg1"/>
              </a:solidFill>
            </a:endParaRPr>
          </a:p>
        </p:txBody>
      </p:sp>
      <p:sp>
        <p:nvSpPr>
          <p:cNvPr id="5" name="Flowchart: Process 4"/>
          <p:cNvSpPr/>
          <p:nvPr/>
        </p:nvSpPr>
        <p:spPr>
          <a:xfrm flipV="1">
            <a:off x="11137900" y="1355744"/>
            <a:ext cx="656643" cy="18095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5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348446" y="563231"/>
            <a:ext cx="6096000" cy="1538883"/>
          </a:xfrm>
          <a:prstGeom prst="rect">
            <a:avLst/>
          </a:prstGeom>
        </p:spPr>
        <p:txBody>
          <a:bodyPr>
            <a:spAutoFit/>
          </a:bodyPr>
          <a:lstStyle/>
          <a:p>
            <a:pPr algn="ctr"/>
            <a:r>
              <a:rPr lang="en-US" sz="8000" b="1" dirty="0">
                <a:solidFill>
                  <a:schemeClr val="bg1"/>
                </a:solidFill>
              </a:rPr>
              <a:t>QUESTIONS</a:t>
            </a:r>
          </a:p>
          <a:p>
            <a:pPr algn="ctr"/>
            <a:endParaRPr lang="en-US" sz="1400" b="1" dirty="0">
              <a:solidFill>
                <a:schemeClr val="bg1"/>
              </a:solidFill>
            </a:endParaRPr>
          </a:p>
        </p:txBody>
      </p:sp>
      <p:sp>
        <p:nvSpPr>
          <p:cNvPr id="3" name="Rectangle 2"/>
          <p:cNvSpPr/>
          <p:nvPr/>
        </p:nvSpPr>
        <p:spPr>
          <a:xfrm>
            <a:off x="1881051" y="4917636"/>
            <a:ext cx="9278016" cy="1323439"/>
          </a:xfrm>
          <a:prstGeom prst="rect">
            <a:avLst/>
          </a:prstGeom>
        </p:spPr>
        <p:txBody>
          <a:bodyPr wrap="square">
            <a:spAutoFit/>
          </a:bodyPr>
          <a:lstStyle/>
          <a:p>
            <a:pPr algn="ctr">
              <a:spcBef>
                <a:spcPct val="50000"/>
              </a:spcBef>
            </a:pPr>
            <a:r>
              <a:rPr lang="en-US" altLang="en-US" sz="3200" b="1" dirty="0">
                <a:solidFill>
                  <a:schemeClr val="bg1"/>
                </a:solidFill>
                <a:latin typeface="Arial" panose="020B0604020202020204" pitchFamily="34" charset="0"/>
                <a:cs typeface="Arial" panose="020B0604020202020204" pitchFamily="34" charset="0"/>
              </a:rPr>
              <a:t>Call </a:t>
            </a:r>
            <a:r>
              <a:rPr lang="en-US" altLang="en-US" sz="3200" b="1" dirty="0" smtClean="0">
                <a:solidFill>
                  <a:schemeClr val="bg1"/>
                </a:solidFill>
                <a:latin typeface="Arial" panose="020B0604020202020204" pitchFamily="34" charset="0"/>
                <a:cs typeface="Arial" panose="020B0604020202020204" pitchFamily="34" charset="0"/>
              </a:rPr>
              <a:t>AVC Program </a:t>
            </a:r>
            <a:r>
              <a:rPr lang="en-US" altLang="en-US" sz="3200" b="1" dirty="0">
                <a:solidFill>
                  <a:schemeClr val="bg1"/>
                </a:solidFill>
                <a:latin typeface="Arial" panose="020B0604020202020204" pitchFamily="34" charset="0"/>
                <a:cs typeface="Arial" panose="020B0604020202020204" pitchFamily="34" charset="0"/>
              </a:rPr>
              <a:t>Manager at </a:t>
            </a:r>
            <a:r>
              <a:rPr lang="en-US" altLang="en-US" sz="3200" b="1" dirty="0" smtClean="0">
                <a:solidFill>
                  <a:schemeClr val="bg1"/>
                </a:solidFill>
                <a:latin typeface="Arial" panose="020B0604020202020204" pitchFamily="34" charset="0"/>
                <a:cs typeface="Arial" panose="020B0604020202020204" pitchFamily="34" charset="0"/>
              </a:rPr>
              <a:t>915-569-7733</a:t>
            </a:r>
          </a:p>
          <a:p>
            <a:pPr algn="ctr">
              <a:spcBef>
                <a:spcPct val="50000"/>
              </a:spcBef>
            </a:pPr>
            <a:r>
              <a:rPr lang="en-US" altLang="en-US" sz="3200" b="1" dirty="0" smtClean="0">
                <a:solidFill>
                  <a:schemeClr val="bg1"/>
                </a:solidFill>
                <a:latin typeface="Arial" panose="020B0604020202020204" pitchFamily="34" charset="0"/>
                <a:cs typeface="Arial" panose="020B0604020202020204" pitchFamily="34" charset="0"/>
              </a:rPr>
              <a:t> E-mail</a:t>
            </a:r>
            <a:r>
              <a:rPr lang="en-US" altLang="en-US" sz="3200" b="1" smtClean="0">
                <a:solidFill>
                  <a:schemeClr val="bg1"/>
                </a:solidFill>
                <a:latin typeface="Arial" panose="020B0604020202020204" pitchFamily="34" charset="0"/>
                <a:cs typeface="Arial" panose="020B0604020202020204" pitchFamily="34" charset="0"/>
              </a:rPr>
              <a:t>: tephanie.l.hopper.civ@mail.mil</a:t>
            </a:r>
            <a:endParaRPr lang="en-US" altLang="en-US" sz="3200" b="1" dirty="0">
              <a:solidFill>
                <a:schemeClr val="bg1"/>
              </a:solidFill>
              <a:latin typeface="Arial" panose="020B0604020202020204" pitchFamily="34" charset="0"/>
              <a:cs typeface="Arial" panose="020B0604020202020204" pitchFamily="34" charset="0"/>
            </a:endParaRPr>
          </a:p>
        </p:txBody>
      </p:sp>
      <p:pic>
        <p:nvPicPr>
          <p:cNvPr id="4" name="Picture 5" descr="MCj039707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3782" y="2002699"/>
            <a:ext cx="2405327" cy="238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18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436526" y="1664455"/>
            <a:ext cx="9010650" cy="5068490"/>
          </a:xfrm>
          <a:prstGeom prst="rect">
            <a:avLst/>
          </a:prstGeom>
        </p:spPr>
      </p:pic>
      <p:sp>
        <p:nvSpPr>
          <p:cNvPr id="7" name="Down Arrow 6"/>
          <p:cNvSpPr/>
          <p:nvPr/>
        </p:nvSpPr>
        <p:spPr>
          <a:xfrm>
            <a:off x="1436526" y="2336801"/>
            <a:ext cx="201774" cy="99059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2287250" cy="1600438"/>
          </a:xfrm>
          <a:prstGeom prst="rect">
            <a:avLst/>
          </a:prstGeom>
          <a:noFill/>
          <a:ln>
            <a:solidFill>
              <a:schemeClr val="bg1"/>
            </a:solidFill>
          </a:ln>
        </p:spPr>
        <p:txBody>
          <a:bodyPr wrap="square" rtlCol="0">
            <a:spAutoFit/>
          </a:bodyPr>
          <a:lstStyle/>
          <a:p>
            <a:pPr algn="ctr"/>
            <a:r>
              <a:rPr lang="en-US" sz="4400" b="1" dirty="0" smtClean="0">
                <a:solidFill>
                  <a:schemeClr val="bg1"/>
                </a:solidFill>
              </a:rPr>
              <a:t>Go to:  armyfamilywebportal.com</a:t>
            </a:r>
          </a:p>
          <a:p>
            <a:pPr algn="ctr"/>
            <a:r>
              <a:rPr lang="en-US" b="1" dirty="0">
                <a:solidFill>
                  <a:schemeClr val="bg1"/>
                </a:solidFill>
              </a:rPr>
              <a:t>Click on the menu in the top left corner and select Volunteer Management Information System (VMIS)</a:t>
            </a:r>
          </a:p>
          <a:p>
            <a:pPr algn="ctr"/>
            <a:r>
              <a:rPr lang="en-US" b="1" dirty="0">
                <a:solidFill>
                  <a:schemeClr val="bg1"/>
                </a:solidFill>
              </a:rPr>
              <a:t>Or to go directly to the VMIS Log-in at:  </a:t>
            </a:r>
            <a:r>
              <a:rPr lang="en-US" b="1" dirty="0" smtClean="0">
                <a:solidFill>
                  <a:schemeClr val="bg1"/>
                </a:solidFill>
              </a:rPr>
              <a:t>vmis.armyfamilywebportal.com</a:t>
            </a:r>
          </a:p>
          <a:p>
            <a:pPr algn="ctr"/>
            <a:endParaRPr lang="en-US" b="1" dirty="0">
              <a:solidFill>
                <a:schemeClr val="bg1"/>
              </a:solidFill>
            </a:endParaRPr>
          </a:p>
        </p:txBody>
      </p:sp>
      <p:sp>
        <p:nvSpPr>
          <p:cNvPr id="2" name="Rectangle 1"/>
          <p:cNvSpPr/>
          <p:nvPr/>
        </p:nvSpPr>
        <p:spPr>
          <a:xfrm>
            <a:off x="9131300" y="2108717"/>
            <a:ext cx="1143000" cy="1137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47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0" y="98383"/>
            <a:ext cx="12192000" cy="1200329"/>
          </a:xfrm>
          <a:prstGeom prst="rect">
            <a:avLst/>
          </a:prstGeom>
          <a:noFill/>
          <a:ln>
            <a:solidFill>
              <a:schemeClr val="bg1"/>
            </a:solidFill>
          </a:ln>
        </p:spPr>
        <p:txBody>
          <a:bodyPr wrap="square" rtlCol="0">
            <a:spAutoFit/>
          </a:bodyPr>
          <a:lstStyle/>
          <a:p>
            <a:pPr algn="ctr"/>
            <a:r>
              <a:rPr lang="en-US" sz="2400" b="1" dirty="0" smtClean="0">
                <a:solidFill>
                  <a:schemeClr val="bg1"/>
                </a:solidFill>
              </a:rPr>
              <a:t>NEW VOLUNTEERS:  Register an account</a:t>
            </a:r>
          </a:p>
          <a:p>
            <a:pPr algn="ctr"/>
            <a:r>
              <a:rPr lang="en-US" sz="2400" b="1" dirty="0" smtClean="0">
                <a:solidFill>
                  <a:schemeClr val="bg1"/>
                </a:solidFill>
              </a:rPr>
              <a:t>EXISTING VOLUNTEERS:  If you had a legacy VMIS account, </a:t>
            </a:r>
          </a:p>
          <a:p>
            <a:pPr algn="ctr"/>
            <a:r>
              <a:rPr lang="en-US" sz="2400" b="1" dirty="0" smtClean="0">
                <a:solidFill>
                  <a:schemeClr val="bg1"/>
                </a:solidFill>
              </a:rPr>
              <a:t>transition your account to the new system</a:t>
            </a:r>
          </a:p>
        </p:txBody>
      </p:sp>
      <p:sp>
        <p:nvSpPr>
          <p:cNvPr id="3" name="TextBox 2"/>
          <p:cNvSpPr txBox="1"/>
          <p:nvPr/>
        </p:nvSpPr>
        <p:spPr>
          <a:xfrm>
            <a:off x="10038556" y="3431711"/>
            <a:ext cx="1765300" cy="2308324"/>
          </a:xfrm>
          <a:prstGeom prst="rect">
            <a:avLst/>
          </a:prstGeom>
          <a:noFill/>
        </p:spPr>
        <p:txBody>
          <a:bodyPr wrap="square" rtlCol="0">
            <a:spAutoFit/>
          </a:bodyPr>
          <a:lstStyle/>
          <a:p>
            <a:pPr algn="ctr"/>
            <a:r>
              <a:rPr lang="en-US" sz="2400" b="1" dirty="0">
                <a:solidFill>
                  <a:schemeClr val="bg1"/>
                </a:solidFill>
              </a:rPr>
              <a:t>If you already transitioned your account – Log In</a:t>
            </a:r>
          </a:p>
        </p:txBody>
      </p:sp>
      <p:pic>
        <p:nvPicPr>
          <p:cNvPr id="8" name="Picture 7"/>
          <p:cNvPicPr>
            <a:picLocks noChangeAspect="1"/>
          </p:cNvPicPr>
          <p:nvPr/>
        </p:nvPicPr>
        <p:blipFill>
          <a:blip r:embed="rId2"/>
          <a:stretch>
            <a:fillRect/>
          </a:stretch>
        </p:blipFill>
        <p:spPr>
          <a:xfrm>
            <a:off x="617158" y="1511300"/>
            <a:ext cx="9281564" cy="5014622"/>
          </a:xfrm>
          <a:prstGeom prst="rect">
            <a:avLst/>
          </a:prstGeom>
        </p:spPr>
      </p:pic>
      <p:sp>
        <p:nvSpPr>
          <p:cNvPr id="9" name="Right Arrow 8"/>
          <p:cNvSpPr/>
          <p:nvPr/>
        </p:nvSpPr>
        <p:spPr>
          <a:xfrm>
            <a:off x="3774070" y="4496973"/>
            <a:ext cx="2009775" cy="51505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763458" y="3963088"/>
            <a:ext cx="1598029" cy="1723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82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880" y="3898719"/>
            <a:ext cx="8966371" cy="2699555"/>
          </a:xfrm>
          <a:prstGeom prst="rect">
            <a:avLst/>
          </a:prstGeom>
        </p:spPr>
      </p:pic>
      <p:sp>
        <p:nvSpPr>
          <p:cNvPr id="3" name="TextBox 2"/>
          <p:cNvSpPr txBox="1"/>
          <p:nvPr/>
        </p:nvSpPr>
        <p:spPr>
          <a:xfrm>
            <a:off x="2116183" y="313508"/>
            <a:ext cx="7080068" cy="769441"/>
          </a:xfrm>
          <a:prstGeom prst="rect">
            <a:avLst/>
          </a:prstGeom>
          <a:noFill/>
        </p:spPr>
        <p:txBody>
          <a:bodyPr wrap="square" rtlCol="0">
            <a:spAutoFit/>
          </a:bodyPr>
          <a:lstStyle/>
          <a:p>
            <a:pPr algn="ctr"/>
            <a:r>
              <a:rPr lang="en-US" sz="4400" dirty="0" smtClean="0">
                <a:solidFill>
                  <a:schemeClr val="bg1"/>
                </a:solidFill>
              </a:rPr>
              <a:t>VOLUNTEER DASHBOARD</a:t>
            </a:r>
            <a:endParaRPr lang="en-US" sz="4400" dirty="0">
              <a:solidFill>
                <a:schemeClr val="bg1"/>
              </a:solidFill>
            </a:endParaRPr>
          </a:p>
        </p:txBody>
      </p:sp>
      <p:pic>
        <p:nvPicPr>
          <p:cNvPr id="4" name="Picture 3"/>
          <p:cNvPicPr>
            <a:picLocks noChangeAspect="1"/>
          </p:cNvPicPr>
          <p:nvPr/>
        </p:nvPicPr>
        <p:blipFill rotWithShape="1">
          <a:blip r:embed="rId3"/>
          <a:srcRect b="35728"/>
          <a:stretch/>
        </p:blipFill>
        <p:spPr>
          <a:xfrm>
            <a:off x="229880" y="1082949"/>
            <a:ext cx="8966371" cy="2604760"/>
          </a:xfrm>
          <a:prstGeom prst="rect">
            <a:avLst/>
          </a:prstGeom>
        </p:spPr>
      </p:pic>
      <p:sp>
        <p:nvSpPr>
          <p:cNvPr id="5" name="TextBox 4"/>
          <p:cNvSpPr txBox="1"/>
          <p:nvPr/>
        </p:nvSpPr>
        <p:spPr>
          <a:xfrm>
            <a:off x="9196251" y="1308100"/>
            <a:ext cx="2817949" cy="5078313"/>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The </a:t>
            </a:r>
            <a:r>
              <a:rPr lang="en-US" b="1" dirty="0" smtClean="0">
                <a:solidFill>
                  <a:schemeClr val="bg1"/>
                </a:solidFill>
                <a:latin typeface="Arial" panose="020B0604020202020204" pitchFamily="34" charset="0"/>
                <a:cs typeface="Arial" panose="020B0604020202020204" pitchFamily="34" charset="0"/>
              </a:rPr>
              <a:t>Volunteer</a:t>
            </a:r>
            <a:r>
              <a:rPr lang="en-US"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Dashboard </a:t>
            </a:r>
            <a:r>
              <a:rPr lang="en-US" dirty="0" smtClean="0">
                <a:solidFill>
                  <a:schemeClr val="bg1"/>
                </a:solidFill>
                <a:latin typeface="Arial" panose="020B0604020202020204" pitchFamily="34" charset="0"/>
                <a:cs typeface="Arial" panose="020B0604020202020204" pitchFamily="34" charset="0"/>
              </a:rPr>
              <a:t>provides resources that volunteers can use daily and include </a:t>
            </a:r>
            <a:r>
              <a:rPr lang="en-US" b="1" dirty="0" smtClean="0">
                <a:solidFill>
                  <a:schemeClr val="bg1"/>
                </a:solidFill>
                <a:latin typeface="Arial" panose="020B0604020202020204" pitchFamily="34" charset="0"/>
                <a:cs typeface="Arial" panose="020B0604020202020204" pitchFamily="34" charset="0"/>
              </a:rPr>
              <a:t>Notifications, My Volunteering </a:t>
            </a:r>
            <a:r>
              <a:rPr lang="en-US" dirty="0" smtClean="0">
                <a:solidFill>
                  <a:schemeClr val="bg1"/>
                </a:solidFill>
                <a:latin typeface="Arial" panose="020B0604020202020204" pitchFamily="34" charset="0"/>
                <a:cs typeface="Arial" panose="020B0604020202020204" pitchFamily="34" charset="0"/>
              </a:rPr>
              <a:t>and a hour chart representing the volunteer’s current number of submitted, approved and rejected hours for the month.  The Volunteer Dashboard can be accessed from any page on VMIS while logged in as a volunteer – simply select ‘Dashboard’ from the left-hand navigation menu.</a:t>
            </a:r>
            <a:endParaRPr lang="en-US" b="1" dirty="0">
              <a:solidFill>
                <a:schemeClr val="bg1"/>
              </a:solidFill>
              <a:latin typeface="Arial" panose="020B0604020202020204" pitchFamily="34" charset="0"/>
              <a:cs typeface="Arial" panose="020B0604020202020204" pitchFamily="34" charset="0"/>
            </a:endParaRPr>
          </a:p>
        </p:txBody>
      </p:sp>
      <p:sp>
        <p:nvSpPr>
          <p:cNvPr id="6" name="Right Arrow 5"/>
          <p:cNvSpPr/>
          <p:nvPr/>
        </p:nvSpPr>
        <p:spPr>
          <a:xfrm rot="10800000" flipV="1">
            <a:off x="1260810" y="1397001"/>
            <a:ext cx="1177343" cy="203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flipV="1">
            <a:off x="8674100" y="1117600"/>
            <a:ext cx="429086" cy="19050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16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9"/>
          <a:stretch/>
        </p:blipFill>
        <p:spPr>
          <a:xfrm>
            <a:off x="379429" y="858341"/>
            <a:ext cx="11355613" cy="4725254"/>
          </a:xfrm>
          <a:prstGeom prst="rect">
            <a:avLst/>
          </a:prstGeom>
        </p:spPr>
      </p:pic>
      <p:sp>
        <p:nvSpPr>
          <p:cNvPr id="3" name="TextBox 2"/>
          <p:cNvSpPr txBox="1"/>
          <p:nvPr/>
        </p:nvSpPr>
        <p:spPr>
          <a:xfrm>
            <a:off x="1181100" y="88900"/>
            <a:ext cx="9245600" cy="769441"/>
          </a:xfrm>
          <a:prstGeom prst="rect">
            <a:avLst/>
          </a:prstGeom>
          <a:noFill/>
        </p:spPr>
        <p:txBody>
          <a:bodyPr wrap="square" rtlCol="0">
            <a:spAutoFit/>
          </a:bodyPr>
          <a:lstStyle/>
          <a:p>
            <a:pPr algn="ctr"/>
            <a:r>
              <a:rPr lang="en-US" sz="4400" b="1" dirty="0" smtClean="0">
                <a:solidFill>
                  <a:schemeClr val="bg1"/>
                </a:solidFill>
              </a:rPr>
              <a:t>SEARCH FOR OPPORTUNITIES</a:t>
            </a:r>
            <a:endParaRPr lang="en-US" sz="4400" b="1" dirty="0">
              <a:solidFill>
                <a:schemeClr val="bg1"/>
              </a:solidFill>
            </a:endParaRPr>
          </a:p>
        </p:txBody>
      </p:sp>
      <p:sp>
        <p:nvSpPr>
          <p:cNvPr id="4" name="Right Arrow 3"/>
          <p:cNvSpPr/>
          <p:nvPr/>
        </p:nvSpPr>
        <p:spPr>
          <a:xfrm rot="5400000">
            <a:off x="297900" y="2783318"/>
            <a:ext cx="2657619" cy="5748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9429" y="5656612"/>
            <a:ext cx="11380526" cy="107721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The </a:t>
            </a:r>
            <a:r>
              <a:rPr lang="en-US" b="1" dirty="0" smtClean="0">
                <a:solidFill>
                  <a:schemeClr val="bg1"/>
                </a:solidFill>
                <a:latin typeface="Arial" panose="020B0604020202020204" pitchFamily="34" charset="0"/>
                <a:cs typeface="Arial" panose="020B0604020202020204" pitchFamily="34" charset="0"/>
              </a:rPr>
              <a:t>Opportunities</a:t>
            </a:r>
            <a:r>
              <a:rPr lang="en-US" dirty="0" smtClean="0">
                <a:solidFill>
                  <a:schemeClr val="bg1"/>
                </a:solidFill>
                <a:latin typeface="Arial" panose="020B0604020202020204" pitchFamily="34" charset="0"/>
                <a:cs typeface="Arial" panose="020B0604020202020204" pitchFamily="34" charset="0"/>
              </a:rPr>
              <a:t> page allows you to search for and apply to many different volunteer opportunities.  You can sort and filter opportunities, and you can browse opportunities without creating a VMIS account. </a:t>
            </a:r>
          </a:p>
          <a:p>
            <a:endParaRPr lang="en-US" sz="10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Click on the position title to view specific information and apply</a:t>
            </a:r>
            <a:endParaRPr lang="en-US" dirty="0">
              <a:solidFill>
                <a:schemeClr val="bg1"/>
              </a:solidFill>
              <a:latin typeface="Arial" panose="020B0604020202020204" pitchFamily="34" charset="0"/>
              <a:cs typeface="Arial" panose="020B0604020202020204" pitchFamily="34" charset="0"/>
            </a:endParaRPr>
          </a:p>
        </p:txBody>
      </p:sp>
      <p:sp>
        <p:nvSpPr>
          <p:cNvPr id="6" name="Flowchart: Process 5"/>
          <p:cNvSpPr/>
          <p:nvPr/>
        </p:nvSpPr>
        <p:spPr>
          <a:xfrm flipV="1">
            <a:off x="11061700" y="975844"/>
            <a:ext cx="530686" cy="12905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60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4850" y="1262063"/>
            <a:ext cx="10765755" cy="4872038"/>
          </a:xfrm>
          <a:prstGeom prst="rect">
            <a:avLst/>
          </a:prstGeom>
        </p:spPr>
      </p:pic>
      <p:sp>
        <p:nvSpPr>
          <p:cNvPr id="4" name="Rectangle 3"/>
          <p:cNvSpPr/>
          <p:nvPr/>
        </p:nvSpPr>
        <p:spPr>
          <a:xfrm>
            <a:off x="1857019" y="234434"/>
            <a:ext cx="8664616" cy="769441"/>
          </a:xfrm>
          <a:prstGeom prst="rect">
            <a:avLst/>
          </a:prstGeom>
        </p:spPr>
        <p:txBody>
          <a:bodyPr wrap="none">
            <a:spAutoFit/>
          </a:bodyPr>
          <a:lstStyle/>
          <a:p>
            <a:pPr algn="ctr"/>
            <a:r>
              <a:rPr lang="en-US" sz="4400" b="1" dirty="0" smtClean="0">
                <a:solidFill>
                  <a:schemeClr val="bg1"/>
                </a:solidFill>
              </a:rPr>
              <a:t>APPLY FOR VOLUNTEER POSITION(S)</a:t>
            </a:r>
            <a:endParaRPr lang="en-US" sz="4400" b="1" dirty="0">
              <a:solidFill>
                <a:schemeClr val="bg1"/>
              </a:solidFill>
            </a:endParaRPr>
          </a:p>
        </p:txBody>
      </p:sp>
      <p:sp>
        <p:nvSpPr>
          <p:cNvPr id="5" name="Right Arrow 4"/>
          <p:cNvSpPr/>
          <p:nvPr/>
        </p:nvSpPr>
        <p:spPr>
          <a:xfrm rot="5400000">
            <a:off x="6768316" y="4612902"/>
            <a:ext cx="1217186" cy="4790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flipV="1">
            <a:off x="10972800" y="1358900"/>
            <a:ext cx="497805" cy="147132"/>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24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725488"/>
            <a:ext cx="11252199" cy="4252912"/>
          </a:xfrm>
          <a:prstGeom prst="rect">
            <a:avLst/>
          </a:prstGeom>
        </p:spPr>
      </p:pic>
      <p:sp>
        <p:nvSpPr>
          <p:cNvPr id="3" name="Rectangle 2"/>
          <p:cNvSpPr/>
          <p:nvPr/>
        </p:nvSpPr>
        <p:spPr>
          <a:xfrm>
            <a:off x="4303420" y="57647"/>
            <a:ext cx="3559757" cy="769441"/>
          </a:xfrm>
          <a:prstGeom prst="rect">
            <a:avLst/>
          </a:prstGeom>
        </p:spPr>
        <p:txBody>
          <a:bodyPr wrap="none">
            <a:spAutoFit/>
          </a:bodyPr>
          <a:lstStyle/>
          <a:p>
            <a:r>
              <a:rPr lang="en-US" sz="4400" b="1" dirty="0" smtClean="0">
                <a:solidFill>
                  <a:schemeClr val="bg1"/>
                </a:solidFill>
              </a:rPr>
              <a:t>APPLICATIONS</a:t>
            </a:r>
            <a:endParaRPr lang="en-US" sz="4400" dirty="0"/>
          </a:p>
        </p:txBody>
      </p:sp>
      <p:sp>
        <p:nvSpPr>
          <p:cNvPr id="4" name="TextBox 3"/>
          <p:cNvSpPr txBox="1"/>
          <p:nvPr/>
        </p:nvSpPr>
        <p:spPr>
          <a:xfrm>
            <a:off x="330199" y="5076110"/>
            <a:ext cx="11379200" cy="1631216"/>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View the status of your applications.</a:t>
            </a:r>
          </a:p>
          <a:p>
            <a:pPr marL="285750" indent="-285750">
              <a:buFont typeface="Wingdings" panose="05000000000000000000" pitchFamily="2" charset="2"/>
              <a:buChar char="Ø"/>
            </a:pPr>
            <a:endParaRPr lang="en-US" sz="1000"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Do you volunteer off-base?  Submit a Non-AVC position.  The AVC (Volunteer Office) will accept the Non-AVC position and you will be able to record hours.  Submitted hours will </a:t>
            </a:r>
            <a:r>
              <a:rPr lang="en-US" b="1" dirty="0" smtClean="0">
                <a:solidFill>
                  <a:schemeClr val="bg1"/>
                </a:solidFill>
                <a:latin typeface="Arial" panose="020B0604020202020204" pitchFamily="34" charset="0"/>
                <a:cs typeface="Arial" panose="020B0604020202020204" pitchFamily="34" charset="0"/>
              </a:rPr>
              <a:t>NOT</a:t>
            </a:r>
            <a:r>
              <a:rPr lang="en-US" dirty="0" smtClean="0">
                <a:solidFill>
                  <a:schemeClr val="bg1"/>
                </a:solidFill>
                <a:latin typeface="Arial" panose="020B0604020202020204" pitchFamily="34" charset="0"/>
                <a:cs typeface="Arial" panose="020B0604020202020204" pitchFamily="34" charset="0"/>
              </a:rPr>
              <a:t> be certified until you provide verification from the organization to the AVC.</a:t>
            </a:r>
          </a:p>
          <a:p>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**Include the organization name in the position title i.e., Habitat for Humanity Volunteer </a:t>
            </a:r>
            <a:endParaRPr lang="en-US" dirty="0">
              <a:solidFill>
                <a:schemeClr val="bg1"/>
              </a:solidFill>
              <a:latin typeface="Arial" panose="020B0604020202020204" pitchFamily="34" charset="0"/>
              <a:cs typeface="Arial" panose="020B0604020202020204" pitchFamily="34" charset="0"/>
            </a:endParaRPr>
          </a:p>
        </p:txBody>
      </p:sp>
      <p:sp>
        <p:nvSpPr>
          <p:cNvPr id="5" name="Right Arrow 4"/>
          <p:cNvSpPr/>
          <p:nvPr/>
        </p:nvSpPr>
        <p:spPr>
          <a:xfrm flipV="1">
            <a:off x="8735005" y="1723530"/>
            <a:ext cx="1177343" cy="203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flipV="1">
            <a:off x="11014657" y="2247901"/>
            <a:ext cx="1177343" cy="203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flipV="1">
            <a:off x="11014656" y="771544"/>
            <a:ext cx="567743" cy="16825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p:cNvSpPr/>
          <p:nvPr/>
        </p:nvSpPr>
        <p:spPr>
          <a:xfrm rot="5400000">
            <a:off x="1066016" y="2820186"/>
            <a:ext cx="1217186" cy="4790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19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2819" y="833437"/>
            <a:ext cx="11003556" cy="4500563"/>
          </a:xfrm>
          <a:prstGeom prst="rect">
            <a:avLst/>
          </a:prstGeom>
        </p:spPr>
      </p:pic>
      <p:sp>
        <p:nvSpPr>
          <p:cNvPr id="3" name="TextBox 2"/>
          <p:cNvSpPr txBox="1"/>
          <p:nvPr/>
        </p:nvSpPr>
        <p:spPr>
          <a:xfrm>
            <a:off x="406897" y="88900"/>
            <a:ext cx="11455400" cy="646331"/>
          </a:xfrm>
          <a:prstGeom prst="rect">
            <a:avLst/>
          </a:prstGeom>
          <a:noFill/>
        </p:spPr>
        <p:txBody>
          <a:bodyPr wrap="square" rtlCol="0">
            <a:spAutoFit/>
          </a:bodyPr>
          <a:lstStyle/>
          <a:p>
            <a:pPr algn="ctr"/>
            <a:r>
              <a:rPr lang="en-US" sz="3600" b="1" dirty="0" smtClean="0">
                <a:solidFill>
                  <a:schemeClr val="bg1"/>
                </a:solidFill>
              </a:rPr>
              <a:t>GO TO THE SERVICE LOG TO RECORD VOLUNTER HOURS</a:t>
            </a:r>
            <a:endParaRPr lang="en-US" sz="3600" b="1" dirty="0">
              <a:solidFill>
                <a:schemeClr val="bg1"/>
              </a:solidFill>
            </a:endParaRPr>
          </a:p>
        </p:txBody>
      </p:sp>
      <p:sp>
        <p:nvSpPr>
          <p:cNvPr id="4" name="Right Arrow 3"/>
          <p:cNvSpPr/>
          <p:nvPr/>
        </p:nvSpPr>
        <p:spPr>
          <a:xfrm rot="5400000">
            <a:off x="1218416" y="2844210"/>
            <a:ext cx="1217186" cy="4790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2819" y="5333998"/>
            <a:ext cx="11003556" cy="150810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Hours may be recorded within the current fiscal year.</a:t>
            </a:r>
          </a:p>
          <a:p>
            <a:pPr marL="285750" indent="-285750">
              <a:buFont typeface="Wingdings" panose="05000000000000000000" pitchFamily="2" charset="2"/>
              <a:buChar char="Ø"/>
            </a:pPr>
            <a:endParaRPr lang="en-US" sz="1000" dirty="0">
              <a:solidFill>
                <a:schemeClr val="bg1"/>
              </a:solidFill>
            </a:endParaRPr>
          </a:p>
          <a:p>
            <a:pPr marL="285750" indent="-285750">
              <a:buFont typeface="Wingdings" panose="05000000000000000000" pitchFamily="2" charset="2"/>
              <a:buChar char="Ø"/>
            </a:pPr>
            <a:r>
              <a:rPr lang="en-US" dirty="0" smtClean="0">
                <a:solidFill>
                  <a:schemeClr val="bg1"/>
                </a:solidFill>
              </a:rPr>
              <a:t>Record daily hours by clicking the date and entering your hours.</a:t>
            </a:r>
          </a:p>
          <a:p>
            <a:pPr marL="285750" indent="-285750">
              <a:buFont typeface="Wingdings" panose="05000000000000000000" pitchFamily="2" charset="2"/>
              <a:buChar char="Ø"/>
            </a:pPr>
            <a:endParaRPr lang="en-US" sz="1000"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If you miss the deadline for current hours, click the arrow for the previous month(s) and then click the (+) next to Period </a:t>
            </a:r>
            <a:r>
              <a:rPr lang="en-US" dirty="0">
                <a:solidFill>
                  <a:schemeClr val="bg1"/>
                </a:solidFill>
              </a:rPr>
              <a:t>H</a:t>
            </a:r>
            <a:r>
              <a:rPr lang="en-US" dirty="0" smtClean="0">
                <a:solidFill>
                  <a:schemeClr val="bg1"/>
                </a:solidFill>
              </a:rPr>
              <a:t>ours to record past hours.</a:t>
            </a:r>
            <a:endParaRPr lang="en-US" dirty="0">
              <a:solidFill>
                <a:schemeClr val="bg1"/>
              </a:solidFill>
            </a:endParaRPr>
          </a:p>
        </p:txBody>
      </p:sp>
      <p:sp>
        <p:nvSpPr>
          <p:cNvPr id="6" name="Right Arrow 5"/>
          <p:cNvSpPr/>
          <p:nvPr/>
        </p:nvSpPr>
        <p:spPr>
          <a:xfrm rot="10800000">
            <a:off x="4016958" y="2262619"/>
            <a:ext cx="580442" cy="1417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2492957" y="2578788"/>
            <a:ext cx="528241" cy="151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382821" y="3034753"/>
            <a:ext cx="912094" cy="4742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flipV="1">
            <a:off x="10951156" y="936644"/>
            <a:ext cx="567743" cy="168256"/>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11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799" y="769441"/>
            <a:ext cx="10373202" cy="4995863"/>
          </a:xfrm>
          <a:prstGeom prst="rect">
            <a:avLst/>
          </a:prstGeom>
        </p:spPr>
      </p:pic>
      <p:sp>
        <p:nvSpPr>
          <p:cNvPr id="3" name="TextBox 2"/>
          <p:cNvSpPr txBox="1"/>
          <p:nvPr/>
        </p:nvSpPr>
        <p:spPr>
          <a:xfrm>
            <a:off x="1280159" y="0"/>
            <a:ext cx="9509760" cy="769441"/>
          </a:xfrm>
          <a:prstGeom prst="rect">
            <a:avLst/>
          </a:prstGeom>
          <a:noFill/>
        </p:spPr>
        <p:txBody>
          <a:bodyPr wrap="square" rtlCol="0">
            <a:spAutoFit/>
          </a:bodyPr>
          <a:lstStyle/>
          <a:p>
            <a:pPr algn="ctr"/>
            <a:r>
              <a:rPr lang="en-US" sz="4400" b="1" dirty="0" smtClean="0">
                <a:solidFill>
                  <a:schemeClr val="bg1"/>
                </a:solidFill>
              </a:rPr>
              <a:t>RECORD DAILY VOLUNTEER HOURS</a:t>
            </a:r>
            <a:endParaRPr lang="en-US" sz="4400" b="1" dirty="0">
              <a:solidFill>
                <a:schemeClr val="bg1"/>
              </a:solidFill>
            </a:endParaRPr>
          </a:p>
        </p:txBody>
      </p:sp>
      <p:sp>
        <p:nvSpPr>
          <p:cNvPr id="5" name="Right Arrow 4"/>
          <p:cNvSpPr/>
          <p:nvPr/>
        </p:nvSpPr>
        <p:spPr>
          <a:xfrm rot="10800000">
            <a:off x="7361048" y="1883796"/>
            <a:ext cx="1547819" cy="4675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5400000">
            <a:off x="5893654" y="3682231"/>
            <a:ext cx="1547819" cy="4675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flipV="1">
            <a:off x="10789919" y="863600"/>
            <a:ext cx="567743" cy="21590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305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469</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Lori J CIV</dc:creator>
  <cp:lastModifiedBy>Mebane, Michelle M CIV USA TRADOC</cp:lastModifiedBy>
  <cp:revision>27</cp:revision>
  <dcterms:created xsi:type="dcterms:W3CDTF">2021-02-02T22:31:07Z</dcterms:created>
  <dcterms:modified xsi:type="dcterms:W3CDTF">2021-02-25T00:25:53Z</dcterms:modified>
</cp:coreProperties>
</file>